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7"/>
  </p:notesMasterIdLst>
  <p:sldIdLst>
    <p:sldId id="448" r:id="rId2"/>
    <p:sldId id="450" r:id="rId3"/>
    <p:sldId id="490" r:id="rId4"/>
    <p:sldId id="565" r:id="rId5"/>
    <p:sldId id="566" r:id="rId6"/>
    <p:sldId id="527" r:id="rId7"/>
    <p:sldId id="567" r:id="rId8"/>
    <p:sldId id="592" r:id="rId9"/>
    <p:sldId id="495" r:id="rId10"/>
    <p:sldId id="529" r:id="rId11"/>
    <p:sldId id="530" r:id="rId12"/>
    <p:sldId id="593" r:id="rId13"/>
    <p:sldId id="589" r:id="rId14"/>
    <p:sldId id="584" r:id="rId15"/>
    <p:sldId id="594" r:id="rId16"/>
    <p:sldId id="585" r:id="rId17"/>
    <p:sldId id="586" r:id="rId18"/>
    <p:sldId id="588" r:id="rId19"/>
    <p:sldId id="500" r:id="rId20"/>
    <p:sldId id="537" r:id="rId21"/>
    <p:sldId id="543" r:id="rId22"/>
    <p:sldId id="539" r:id="rId23"/>
    <p:sldId id="540" r:id="rId24"/>
    <p:sldId id="541" r:id="rId25"/>
    <p:sldId id="595" r:id="rId26"/>
    <p:sldId id="596" r:id="rId27"/>
    <p:sldId id="597" r:id="rId28"/>
    <p:sldId id="591" r:id="rId29"/>
    <p:sldId id="546" r:id="rId30"/>
    <p:sldId id="545" r:id="rId31"/>
    <p:sldId id="599" r:id="rId32"/>
    <p:sldId id="604" r:id="rId33"/>
    <p:sldId id="605" r:id="rId34"/>
    <p:sldId id="606" r:id="rId35"/>
    <p:sldId id="600" r:id="rId36"/>
    <p:sldId id="601" r:id="rId37"/>
    <p:sldId id="602" r:id="rId38"/>
    <p:sldId id="603" r:id="rId39"/>
    <p:sldId id="583" r:id="rId40"/>
    <p:sldId id="553" r:id="rId41"/>
    <p:sldId id="576" r:id="rId42"/>
    <p:sldId id="496" r:id="rId43"/>
    <p:sldId id="578" r:id="rId44"/>
    <p:sldId id="562" r:id="rId45"/>
    <p:sldId id="56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94662" autoAdjust="0"/>
  </p:normalViewPr>
  <p:slideViewPr>
    <p:cSldViewPr>
      <p:cViewPr>
        <p:scale>
          <a:sx n="73" d="100"/>
          <a:sy n="73" d="100"/>
        </p:scale>
        <p:origin x="-1824" y="-402"/>
      </p:cViewPr>
      <p:guideLst>
        <p:guide orient="horz" pos="2160"/>
        <p:guide pos="2880"/>
      </p:guideLst>
    </p:cSldViewPr>
  </p:slideViewPr>
  <p:outlineViewPr>
    <p:cViewPr>
      <p:scale>
        <a:sx n="33" d="100"/>
        <a:sy n="33" d="100"/>
      </p:scale>
      <p:origin x="0" y="7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1C0D0-39C7-4B49-81B4-829D8100CC7C}" type="datetimeFigureOut">
              <a:rPr lang="en-GB" smtClean="0"/>
              <a:pPr/>
              <a:t>05/12/2017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902F0B-E0AB-486B-99C1-44A5693B30E5}" type="slidenum">
              <a:rPr lang="en-GB" smtClean="0"/>
              <a:pPr/>
              <a:t>‹#›</a:t>
            </a:fld>
            <a:endParaRPr lang="en-GB"/>
          </a:p>
        </p:txBody>
      </p:sp>
    </p:spTree>
    <p:extLst>
      <p:ext uri="{BB962C8B-B14F-4D97-AF65-F5344CB8AC3E}">
        <p14:creationId xmlns:p14="http://schemas.microsoft.com/office/powerpoint/2010/main" val="42152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46320"/>
            <a:ext cx="6858000" cy="914400"/>
          </a:xfrm>
        </p:spPr>
        <p:txBody>
          <a:bodyPr/>
          <a:lstStyle>
            <a:lvl1pPr marL="0" indent="0" algn="r">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11"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smtClean="0"/>
              <a:t>جامعة فيلادلفيا، كلية تكنولوجيا المعلومات، قسم نظم معلومات ادارية</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A85E95EA-764A-438A-AB2D-615555310C78}" type="slidenum">
              <a:rPr lang="en-GB" smtClean="0"/>
              <a:pPr/>
              <a:t>‹#›</a:t>
            </a:fld>
            <a:endParaRPr lang="en-GB"/>
          </a:p>
        </p:txBody>
      </p:sp>
      <p:sp>
        <p:nvSpPr>
          <p:cNvPr id="7"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smtClean="0"/>
              <a:t>جامعة فيلادلفيا، كلية تكنولوجيا المعلومات، قسم نظم معلومات ادارية</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r">
              <a:lnSpc>
                <a:spcPct val="100000"/>
              </a:lnSpc>
              <a:defRPr sz="60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7"/>
          <p:cNvSpPr>
            <a:spLocks noGrp="1"/>
          </p:cNvSpPr>
          <p:nvPr>
            <p:ph type="sldNum" sz="quarter" idx="11"/>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2000" y="1574800"/>
            <a:ext cx="3581400" cy="4525963"/>
          </a:xfrm>
        </p:spPr>
        <p:txBody>
          <a:bodyPr/>
          <a:lstStyle>
            <a:lvl1pPr algn="l" rtl="0">
              <a:defRPr sz="20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5800" y="1574800"/>
            <a:ext cx="3581400" cy="4525963"/>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152718"/>
            <a:ext cx="7315200" cy="1371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1572768"/>
            <a:ext cx="3581400" cy="639762"/>
          </a:xfrm>
        </p:spPr>
        <p:txBody>
          <a:bodyPr anchor="b">
            <a:noAutofit/>
          </a:bodyPr>
          <a:lstStyle>
            <a:lvl1pPr marL="0" indent="0" algn="r" rtl="1">
              <a:buNone/>
              <a:defRPr lang="en-US" sz="2000" b="1" u="none"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r" defTabSz="914400" rtl="1" eaLnBrk="1" latinLnBrk="0" hangingPunct="1">
              <a:spcBef>
                <a:spcPct val="20000"/>
              </a:spcBef>
              <a:spcAft>
                <a:spcPts val="600"/>
              </a:spcAft>
              <a:buFont typeface="Arial" pitchFamily="34" charset="0"/>
              <a:buNone/>
            </a:pPr>
            <a:r>
              <a:rPr lang="en-US" smtClean="0"/>
              <a:t>Click to edit Master text styles</a:t>
            </a:r>
          </a:p>
        </p:txBody>
      </p:sp>
      <p:sp>
        <p:nvSpPr>
          <p:cNvPr id="4" name="Content Placeholder 3"/>
          <p:cNvSpPr>
            <a:spLocks noGrp="1"/>
          </p:cNvSpPr>
          <p:nvPr>
            <p:ph sz="half" idx="2"/>
          </p:nvPr>
        </p:nvSpPr>
        <p:spPr>
          <a:xfrm>
            <a:off x="762000" y="2255520"/>
            <a:ext cx="3581400" cy="3840480"/>
          </a:xfrm>
        </p:spPr>
        <p:txBody>
          <a:bodyPr/>
          <a:lstStyle>
            <a:lvl1pPr algn="l" rtl="0">
              <a:defRPr sz="2000"/>
            </a:lvl1pPr>
            <a:lvl2pPr algn="l" rtl="0">
              <a:defRPr sz="2000"/>
            </a:lvl2pPr>
            <a:lvl3pPr algn="l" rtl="0">
              <a:defRPr sz="1800"/>
            </a:lvl3pPr>
            <a:lvl4pPr algn="l" rtl="0">
              <a:defRPr sz="1600"/>
            </a:lvl4pPr>
            <a:lvl5pPr algn="l" rtl="0">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5800" y="1572768"/>
            <a:ext cx="3581400" cy="639762"/>
          </a:xfrm>
        </p:spPr>
        <p:txBody>
          <a:bodyPr vert="horz" lIns="91440" tIns="45720" rIns="91440" bIns="45720" rtlCol="0" anchor="b">
            <a:noAutofit/>
          </a:bodyPr>
          <a:lstStyle>
            <a:lvl1pPr marL="0" indent="0" algn="r" defTabSz="914400" rtl="1" eaLnBrk="1" latinLnBrk="0" hangingPunct="1">
              <a:spcBef>
                <a:spcPct val="20000"/>
              </a:spcBef>
              <a:spcAft>
                <a:spcPts val="600"/>
              </a:spcAft>
              <a:buFont typeface="Arial" pitchFamily="34" charset="0"/>
              <a:buNone/>
              <a:defRPr lang="en-US" sz="2000" b="1" u="none" kern="1200" dirty="0" smtClean="0">
                <a:solidFill>
                  <a:schemeClr val="tx1"/>
                </a:solidFill>
                <a:latin typeface="+mn-lt"/>
                <a:ea typeface="+mn-ea"/>
                <a:cs typeface="+mn-cs"/>
              </a:defRPr>
            </a:lvl1pPr>
          </a:lstStyle>
          <a:p>
            <a:pPr lvl="0"/>
            <a:r>
              <a:rPr lang="en-US" smtClean="0"/>
              <a:t>Click to edit Master text styles</a:t>
            </a:r>
          </a:p>
        </p:txBody>
      </p:sp>
      <p:sp>
        <p:nvSpPr>
          <p:cNvPr id="6" name="Content Placeholder 5"/>
          <p:cNvSpPr>
            <a:spLocks noGrp="1"/>
          </p:cNvSpPr>
          <p:nvPr>
            <p:ph sz="quarter" idx="4"/>
          </p:nvPr>
        </p:nvSpPr>
        <p:spPr>
          <a:xfrm>
            <a:off x="4495800" y="2259366"/>
            <a:ext cx="3581400" cy="384048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95EA-764A-438A-AB2D-615555310C78}"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85E95EA-764A-438A-AB2D-615555310C78}" type="slidenum">
              <a:rPr lang="en-GB" smtClean="0"/>
              <a:pPr/>
              <a:t>‹#›</a:t>
            </a:fld>
            <a:endParaRPr lang="en-GB"/>
          </a:p>
        </p:txBody>
      </p:sp>
      <p:sp>
        <p:nvSpPr>
          <p:cNvPr id="8" name="Title 7"/>
          <p:cNvSpPr>
            <a:spLocks noGrp="1"/>
          </p:cNvSpPr>
          <p:nvPr>
            <p:ph type="title"/>
          </p:nvPr>
        </p:nvSpPr>
        <p:spPr>
          <a:xfrm>
            <a:off x="1066800" y="152718"/>
            <a:ext cx="7620000" cy="1371600"/>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85E95EA-764A-438A-AB2D-615555310C7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0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76200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A85E95EA-764A-438A-AB2D-615555310C78}"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txBox="1">
            <a:spLocks/>
          </p:cNvSpPr>
          <p:nvPr/>
        </p:nvSpPr>
        <p:spPr>
          <a:xfrm>
            <a:off x="2438400" y="6530040"/>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dirty="0" smtClean="0"/>
              <a:t>جامعة فيلادلفيا، كلية تكنولوجيا المعلومات، قسم نظم معلومات ادارية</a:t>
            </a:r>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dt="0"/>
  <p:txStyles>
    <p:titleStyle>
      <a:lvl1pPr algn="r" defTabSz="914400" rtl="1" eaLnBrk="1" latinLnBrk="0" hangingPunct="1">
        <a:spcBef>
          <a:spcPct val="0"/>
        </a:spcBef>
        <a:buNone/>
        <a:defRPr sz="30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linkedin.com/psetting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wordtracker.com/academy/social-media-marketing/linkedin/linkedin-premium-accou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20000"/>
          </a:bodyPr>
          <a:lstStyle/>
          <a:p>
            <a:r>
              <a:rPr lang="ar-JO" dirty="0"/>
              <a:t>مهارات استخدام مواقع التواصل الاجتماعي</a:t>
            </a:r>
            <a:r>
              <a:rPr lang="en-US" dirty="0"/>
              <a:t/>
            </a:r>
            <a:br>
              <a:rPr lang="en-US" dirty="0"/>
            </a:br>
            <a:r>
              <a:rPr lang="en-US" dirty="0" smtClean="0"/>
              <a:t>0731101</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solidFill>
                  <a:schemeClr val="tx2"/>
                </a:solidFill>
              </a:rPr>
              <a:pPr/>
              <a:t>1</a:t>
            </a:fld>
            <a:endParaRPr lang="en-GB" dirty="0">
              <a:solidFill>
                <a:schemeClr val="tx2"/>
              </a:solidFill>
            </a:endParaRPr>
          </a:p>
        </p:txBody>
      </p:sp>
      <p:sp>
        <p:nvSpPr>
          <p:cNvPr id="5" name="Title 4"/>
          <p:cNvSpPr>
            <a:spLocks noGrp="1"/>
          </p:cNvSpPr>
          <p:nvPr>
            <p:ph type="title"/>
          </p:nvPr>
        </p:nvSpPr>
        <p:spPr/>
        <p:txBody>
          <a:bodyPr/>
          <a:lstStyle/>
          <a:p>
            <a:r>
              <a:rPr lang="ar-JO" dirty="0" smtClean="0"/>
              <a:t>لينكد ان</a:t>
            </a:r>
            <a:r>
              <a:rPr lang="en-US" dirty="0" smtClean="0"/>
              <a:t>LinkedIn </a:t>
            </a:r>
            <a:endParaRPr lang="ar-JO" dirty="0"/>
          </a:p>
        </p:txBody>
      </p:sp>
      <p:sp>
        <p:nvSpPr>
          <p:cNvPr id="8" name="AutoShape 2" descr="Image result for social networ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1031" name="Picture 7"/>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348" b="5348"/>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descr="C:\Users\Raneem\Desktop\downloa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76800"/>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xmlns="" id="{340D9019-434F-4C02-A207-2481A3ED0755}"/>
              </a:ext>
            </a:extLst>
          </p:cNvPr>
          <p:cNvSpPr txBox="1">
            <a:spLocks/>
          </p:cNvSpPr>
          <p:nvPr/>
        </p:nvSpPr>
        <p:spPr>
          <a:xfrm>
            <a:off x="5867400" y="0"/>
            <a:ext cx="3124200" cy="457200"/>
          </a:xfrm>
          <a:prstGeom prst="rect">
            <a:avLst/>
          </a:prstGeom>
          <a:solidFill>
            <a:schemeClr val="tx2"/>
          </a:solidFill>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r" defTabSz="914400" rtl="1"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r" defTabSz="914400" rtl="1"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r" defTabSz="914400" rtl="1"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r" defTabSz="914400" rtl="1"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ar-JO" sz="2200" dirty="0">
                <a:solidFill>
                  <a:schemeClr val="bg1"/>
                </a:solidFill>
              </a:rPr>
              <a:t>الفصل الأول 2017 / 2018 </a:t>
            </a:r>
            <a:endParaRPr lang="en-US" sz="2200" dirty="0">
              <a:solidFill>
                <a:schemeClr val="bg1"/>
              </a:solidFill>
            </a:endParaRPr>
          </a:p>
        </p:txBody>
      </p:sp>
    </p:spTree>
    <p:extLst>
      <p:ext uri="{BB962C8B-B14F-4D97-AF65-F5344CB8AC3E}">
        <p14:creationId xmlns:p14="http://schemas.microsoft.com/office/powerpoint/2010/main" val="2567231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smtClean="0"/>
              <a:t>التحديث </a:t>
            </a:r>
            <a:r>
              <a:rPr lang="en-US" sz="3200" dirty="0" smtClean="0"/>
              <a:t>Update</a:t>
            </a:r>
            <a:r>
              <a:rPr lang="ar-JO" sz="3200" dirty="0" smtClean="0"/>
              <a:t> والمقالة </a:t>
            </a:r>
            <a:r>
              <a:rPr lang="en-US" sz="3200" dirty="0" smtClean="0"/>
              <a:t>Article</a:t>
            </a:r>
            <a:r>
              <a:rPr lang="ar-JO" sz="3200" dirty="0" smtClean="0"/>
              <a:t/>
            </a:r>
            <a:br>
              <a:rPr lang="ar-JO" sz="3200" dirty="0" smtClean="0"/>
            </a:br>
            <a:endParaRPr lang="ar-JO" sz="3200" dirty="0"/>
          </a:p>
        </p:txBody>
      </p:sp>
      <p:sp>
        <p:nvSpPr>
          <p:cNvPr id="3" name="Content Placeholder 2"/>
          <p:cNvSpPr>
            <a:spLocks noGrp="1"/>
          </p:cNvSpPr>
          <p:nvPr>
            <p:ph idx="1"/>
          </p:nvPr>
        </p:nvSpPr>
        <p:spPr>
          <a:xfrm>
            <a:off x="479425" y="1752600"/>
            <a:ext cx="7597775" cy="4373563"/>
          </a:xfrm>
        </p:spPr>
        <p:txBody>
          <a:bodyPr>
            <a:normAutofit/>
          </a:bodyPr>
          <a:lstStyle/>
          <a:p>
            <a:pPr marL="342900" lvl="1" indent="-342900">
              <a:spcAft>
                <a:spcPts val="600"/>
              </a:spcAft>
            </a:pPr>
            <a:r>
              <a:rPr lang="ar-JO" dirty="0" smtClean="0"/>
              <a:t>التحديث </a:t>
            </a:r>
            <a:r>
              <a:rPr lang="en-US" dirty="0" smtClean="0"/>
              <a:t>update </a:t>
            </a:r>
            <a:endParaRPr lang="ar-JO" dirty="0" smtClean="0"/>
          </a:p>
          <a:p>
            <a:pPr marL="342900" lvl="1" indent="-342900">
              <a:spcAft>
                <a:spcPts val="600"/>
              </a:spcAft>
            </a:pPr>
            <a:endParaRPr lang="ar-JO" dirty="0" smtClean="0"/>
          </a:p>
          <a:p>
            <a:pPr marL="342900" lvl="1" indent="-342900">
              <a:spcAft>
                <a:spcPts val="600"/>
              </a:spcAft>
            </a:pPr>
            <a:endParaRPr lang="ar-JO" dirty="0"/>
          </a:p>
          <a:p>
            <a:pPr marL="342900" lvl="1" indent="-342900">
              <a:spcAft>
                <a:spcPts val="600"/>
              </a:spcAft>
            </a:pPr>
            <a:r>
              <a:rPr lang="ar-JO" dirty="0" smtClean="0"/>
              <a:t>إنشاء مقالة </a:t>
            </a:r>
            <a:r>
              <a:rPr lang="en-US" dirty="0" smtClean="0"/>
              <a:t>Write an Article</a:t>
            </a: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10</a:t>
            </a:fld>
            <a:endParaRPr lang="en-GB"/>
          </a:p>
        </p:txBody>
      </p:sp>
      <p:sp>
        <p:nvSpPr>
          <p:cNvPr id="8" name="Rectangle 7"/>
          <p:cNvSpPr/>
          <p:nvPr/>
        </p:nvSpPr>
        <p:spPr>
          <a:xfrm>
            <a:off x="2104920" y="2265576"/>
            <a:ext cx="984565" cy="338554"/>
          </a:xfrm>
          <a:prstGeom prst="rect">
            <a:avLst/>
          </a:prstGeom>
        </p:spPr>
        <p:txBody>
          <a:bodyPr wrap="none">
            <a:spAutoFit/>
          </a:bodyPr>
          <a:lstStyle/>
          <a:p>
            <a:r>
              <a:rPr lang="ar-JO" sz="1600" b="1" dirty="0" smtClean="0"/>
              <a:t>كتابة تحديث</a:t>
            </a:r>
            <a:endParaRPr lang="en-US" sz="1600" b="1" dirty="0"/>
          </a:p>
        </p:txBody>
      </p:sp>
      <p:cxnSp>
        <p:nvCxnSpPr>
          <p:cNvPr id="9" name="Straight Arrow Connector 8"/>
          <p:cNvCxnSpPr>
            <a:stCxn id="8" idx="3"/>
          </p:cNvCxnSpPr>
          <p:nvPr/>
        </p:nvCxnSpPr>
        <p:spPr>
          <a:xfrm>
            <a:off x="3089485" y="2434853"/>
            <a:ext cx="339515"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57320" y="2743200"/>
            <a:ext cx="1000595" cy="338554"/>
          </a:xfrm>
          <a:prstGeom prst="rect">
            <a:avLst/>
          </a:prstGeom>
        </p:spPr>
        <p:txBody>
          <a:bodyPr wrap="none">
            <a:spAutoFit/>
          </a:bodyPr>
          <a:lstStyle/>
          <a:p>
            <a:r>
              <a:rPr lang="ar-JO" sz="1600" b="1" dirty="0" smtClean="0"/>
              <a:t>لإنشاء مقالة</a:t>
            </a:r>
            <a:endParaRPr lang="en-US" sz="16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452" y="3429000"/>
            <a:ext cx="416917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174717" y="4419600"/>
            <a:ext cx="1079142" cy="338554"/>
          </a:xfrm>
          <a:prstGeom prst="rect">
            <a:avLst/>
          </a:prstGeom>
        </p:spPr>
        <p:txBody>
          <a:bodyPr wrap="none">
            <a:spAutoFit/>
          </a:bodyPr>
          <a:lstStyle/>
          <a:p>
            <a:r>
              <a:rPr lang="ar-JO" sz="1600" b="1" dirty="0" smtClean="0"/>
              <a:t>صورة المقالة</a:t>
            </a:r>
            <a:endParaRPr lang="en-US" sz="1600" b="1" dirty="0"/>
          </a:p>
        </p:txBody>
      </p:sp>
      <p:cxnSp>
        <p:nvCxnSpPr>
          <p:cNvPr id="16" name="Straight Arrow Connector 15"/>
          <p:cNvCxnSpPr>
            <a:stCxn id="15" idx="3"/>
          </p:cNvCxnSpPr>
          <p:nvPr/>
        </p:nvCxnSpPr>
        <p:spPr>
          <a:xfrm>
            <a:off x="3253859" y="4588877"/>
            <a:ext cx="244938"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175085" y="5486400"/>
            <a:ext cx="1083951" cy="338554"/>
          </a:xfrm>
          <a:prstGeom prst="rect">
            <a:avLst/>
          </a:prstGeom>
        </p:spPr>
        <p:txBody>
          <a:bodyPr wrap="none">
            <a:spAutoFit/>
          </a:bodyPr>
          <a:lstStyle/>
          <a:p>
            <a:r>
              <a:rPr lang="ar-JO" sz="1600" b="1" dirty="0" smtClean="0"/>
              <a:t>عنوان المقالة</a:t>
            </a:r>
            <a:endParaRPr lang="en-US" sz="1600" b="1" dirty="0"/>
          </a:p>
        </p:txBody>
      </p:sp>
      <p:cxnSp>
        <p:nvCxnSpPr>
          <p:cNvPr id="18" name="Straight Arrow Connector 17"/>
          <p:cNvCxnSpPr>
            <a:stCxn id="17" idx="3"/>
          </p:cNvCxnSpPr>
          <p:nvPr/>
        </p:nvCxnSpPr>
        <p:spPr>
          <a:xfrm>
            <a:off x="3259036" y="5655677"/>
            <a:ext cx="240129"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154778" y="3657600"/>
            <a:ext cx="699230" cy="338554"/>
          </a:xfrm>
          <a:prstGeom prst="rect">
            <a:avLst/>
          </a:prstGeom>
        </p:spPr>
        <p:txBody>
          <a:bodyPr wrap="none">
            <a:spAutoFit/>
          </a:bodyPr>
          <a:lstStyle/>
          <a:p>
            <a:r>
              <a:rPr lang="ar-JO" sz="1600" b="1" dirty="0" smtClean="0"/>
              <a:t>للتنسيق</a:t>
            </a:r>
            <a:endParaRPr lang="en-US" sz="1600" b="1" dirty="0"/>
          </a:p>
        </p:txBody>
      </p:sp>
      <p:cxnSp>
        <p:nvCxnSpPr>
          <p:cNvPr id="20" name="Straight Arrow Connector 19"/>
          <p:cNvCxnSpPr>
            <a:stCxn id="19" idx="3"/>
          </p:cNvCxnSpPr>
          <p:nvPr/>
        </p:nvCxnSpPr>
        <p:spPr>
          <a:xfrm>
            <a:off x="2854008" y="3826877"/>
            <a:ext cx="624850"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175085" y="6019800"/>
            <a:ext cx="942887" cy="338554"/>
          </a:xfrm>
          <a:prstGeom prst="rect">
            <a:avLst/>
          </a:prstGeom>
        </p:spPr>
        <p:txBody>
          <a:bodyPr wrap="none">
            <a:spAutoFit/>
          </a:bodyPr>
          <a:lstStyle/>
          <a:p>
            <a:r>
              <a:rPr lang="ar-JO" sz="1600" b="1" dirty="0" smtClean="0"/>
              <a:t>نص المقالة</a:t>
            </a:r>
            <a:endParaRPr lang="en-US" sz="1600" b="1" dirty="0"/>
          </a:p>
        </p:txBody>
      </p:sp>
      <p:cxnSp>
        <p:nvCxnSpPr>
          <p:cNvPr id="22" name="Straight Arrow Connector 21"/>
          <p:cNvCxnSpPr>
            <a:stCxn id="21" idx="3"/>
          </p:cNvCxnSpPr>
          <p:nvPr/>
        </p:nvCxnSpPr>
        <p:spPr>
          <a:xfrm>
            <a:off x="3117972" y="6189077"/>
            <a:ext cx="381193"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24800" y="3429000"/>
            <a:ext cx="938077" cy="338554"/>
          </a:xfrm>
          <a:prstGeom prst="rect">
            <a:avLst/>
          </a:prstGeom>
        </p:spPr>
        <p:txBody>
          <a:bodyPr wrap="none">
            <a:spAutoFit/>
          </a:bodyPr>
          <a:lstStyle/>
          <a:p>
            <a:r>
              <a:rPr lang="ar-JO" sz="1600" b="1" dirty="0" smtClean="0"/>
              <a:t>نشر المقالة</a:t>
            </a:r>
            <a:endParaRPr lang="en-US" sz="1600" b="1" dirty="0"/>
          </a:p>
        </p:txBody>
      </p:sp>
      <p:cxnSp>
        <p:nvCxnSpPr>
          <p:cNvPr id="24" name="Straight Arrow Connector 23"/>
          <p:cNvCxnSpPr>
            <a:stCxn id="23" idx="1"/>
          </p:cNvCxnSpPr>
          <p:nvPr/>
        </p:nvCxnSpPr>
        <p:spPr>
          <a:xfrm flipH="1">
            <a:off x="7667626" y="35982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858" y="2161819"/>
            <a:ext cx="4188767" cy="97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a:stCxn id="12" idx="3"/>
          </p:cNvCxnSpPr>
          <p:nvPr/>
        </p:nvCxnSpPr>
        <p:spPr>
          <a:xfrm>
            <a:off x="3257915" y="2912477"/>
            <a:ext cx="323485"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624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التحديث </a:t>
            </a:r>
            <a:r>
              <a:rPr lang="en-US" sz="3200" dirty="0"/>
              <a:t>Update</a:t>
            </a:r>
            <a:r>
              <a:rPr lang="ar-JO" sz="3200" dirty="0"/>
              <a:t> والمقالة </a:t>
            </a:r>
            <a:r>
              <a:rPr lang="en-US" sz="3200" dirty="0" smtClean="0"/>
              <a:t>Article</a:t>
            </a:r>
            <a:r>
              <a:rPr lang="ar-JO" sz="3200" dirty="0" smtClean="0"/>
              <a:t/>
            </a:r>
            <a:br>
              <a:rPr lang="ar-JO" sz="3200" dirty="0" smtClean="0"/>
            </a:br>
            <a:endParaRPr lang="en-US" dirty="0"/>
          </a:p>
        </p:txBody>
      </p:sp>
      <p:sp>
        <p:nvSpPr>
          <p:cNvPr id="3" name="Content Placeholder 2"/>
          <p:cNvSpPr>
            <a:spLocks noGrp="1"/>
          </p:cNvSpPr>
          <p:nvPr>
            <p:ph idx="1"/>
          </p:nvPr>
        </p:nvSpPr>
        <p:spPr>
          <a:xfrm>
            <a:off x="479425" y="1752600"/>
            <a:ext cx="7597775" cy="4373563"/>
          </a:xfrm>
        </p:spPr>
        <p:txBody>
          <a:bodyPr>
            <a:normAutofit fontScale="92500" lnSpcReduction="20000"/>
          </a:bodyPr>
          <a:lstStyle/>
          <a:p>
            <a:pPr marL="342900" indent="-342900">
              <a:buClr>
                <a:schemeClr val="tx2"/>
              </a:buClr>
              <a:buFont typeface="Arial" panose="020B0604020202020204" pitchFamily="34" charset="0"/>
              <a:buChar char="•"/>
            </a:pPr>
            <a:r>
              <a:rPr lang="ar-JO" dirty="0" smtClean="0"/>
              <a:t>الفرق </a:t>
            </a:r>
            <a:r>
              <a:rPr lang="ar-JO" dirty="0"/>
              <a:t>بين التحديث </a:t>
            </a:r>
            <a:r>
              <a:rPr lang="en-US" dirty="0"/>
              <a:t>Update</a:t>
            </a:r>
            <a:r>
              <a:rPr lang="ar-JO" dirty="0"/>
              <a:t> والمقالة </a:t>
            </a:r>
            <a:r>
              <a:rPr lang="en-US" dirty="0"/>
              <a:t>Article</a:t>
            </a:r>
            <a:r>
              <a:rPr lang="ar-JO" dirty="0" smtClean="0"/>
              <a:t>:</a:t>
            </a:r>
          </a:p>
          <a:p>
            <a:pPr marL="914400" lvl="1" indent="-457200"/>
            <a:r>
              <a:rPr lang="ar-JO" dirty="0"/>
              <a:t>التحديث </a:t>
            </a:r>
            <a:r>
              <a:rPr lang="en-US" dirty="0" smtClean="0"/>
              <a:t>Update</a:t>
            </a:r>
            <a:r>
              <a:rPr lang="ar-JO" b="1" dirty="0" smtClean="0"/>
              <a:t>:</a:t>
            </a:r>
            <a:r>
              <a:rPr lang="ar-JO" dirty="0" smtClean="0"/>
              <a:t> </a:t>
            </a:r>
          </a:p>
          <a:p>
            <a:pPr marL="1600200" lvl="2" indent="-457200"/>
            <a:r>
              <a:rPr lang="ar-JO" dirty="0" smtClean="0"/>
              <a:t>يستخدم لكتابة رسالة </a:t>
            </a:r>
            <a:r>
              <a:rPr lang="ar-JO" dirty="0"/>
              <a:t>قصيرة </a:t>
            </a:r>
            <a:r>
              <a:rPr lang="ar-JO" dirty="0" smtClean="0"/>
              <a:t>وبسيطة كما كنت تريد أن تشارك رابطاً </a:t>
            </a:r>
            <a:r>
              <a:rPr lang="ar-JO" dirty="0"/>
              <a:t>مع بعض التعليقات </a:t>
            </a:r>
            <a:r>
              <a:rPr lang="ar-JO" dirty="0" smtClean="0"/>
              <a:t>الوجيزة أوعندما </a:t>
            </a:r>
            <a:r>
              <a:rPr lang="ar-JO" dirty="0"/>
              <a:t>يكون لديك فكرة </a:t>
            </a:r>
            <a:r>
              <a:rPr lang="ar-JO" dirty="0" smtClean="0"/>
              <a:t>سريعة </a:t>
            </a:r>
            <a:r>
              <a:rPr lang="ar-JO" dirty="0"/>
              <a:t>أو كنت ترغب في إثارة نقاش </a:t>
            </a:r>
            <a:r>
              <a:rPr lang="ar-JO" dirty="0" smtClean="0"/>
              <a:t>مع جهات اتصالك.</a:t>
            </a:r>
          </a:p>
          <a:p>
            <a:pPr marL="1600200" lvl="2" indent="-457200"/>
            <a:r>
              <a:rPr lang="ar-JO" dirty="0" smtClean="0"/>
              <a:t>هناك ايضاً خيار </a:t>
            </a:r>
            <a:r>
              <a:rPr lang="ar-JO" dirty="0"/>
              <a:t>لتحميل صورة مع التحديث. </a:t>
            </a:r>
            <a:endParaRPr lang="ar-JO" dirty="0" smtClean="0"/>
          </a:p>
          <a:p>
            <a:pPr marL="1600200" lvl="2" indent="-457200"/>
            <a:r>
              <a:rPr lang="ar-JO" dirty="0" smtClean="0"/>
              <a:t>يمكنك ايضاً أن تختار الجمهور الذي يستطيع رؤية تحديثك: العامة أو </a:t>
            </a:r>
            <a:r>
              <a:rPr lang="ar-JO" dirty="0"/>
              <a:t>فقط </a:t>
            </a:r>
            <a:r>
              <a:rPr lang="ar-JO" dirty="0" smtClean="0"/>
              <a:t>جهات اتصالك أو </a:t>
            </a:r>
            <a:r>
              <a:rPr lang="ar-JO" dirty="0"/>
              <a:t>العامة </a:t>
            </a:r>
            <a:r>
              <a:rPr lang="ar-JO" dirty="0" smtClean="0"/>
              <a:t>+  </a:t>
            </a:r>
            <a:r>
              <a:rPr lang="ar-JO" dirty="0" err="1" smtClean="0"/>
              <a:t>تويتر</a:t>
            </a:r>
            <a:r>
              <a:rPr lang="ar-JO" dirty="0" smtClean="0"/>
              <a:t>. </a:t>
            </a:r>
          </a:p>
          <a:p>
            <a:pPr marL="1600200" lvl="2" indent="-457200"/>
            <a:r>
              <a:rPr lang="ar-JO" dirty="0" smtClean="0"/>
              <a:t>كما يمكنك منع التعليقات </a:t>
            </a:r>
            <a:r>
              <a:rPr lang="en-US" dirty="0" smtClean="0"/>
              <a:t>Comments</a:t>
            </a:r>
            <a:r>
              <a:rPr lang="ar-JO" dirty="0" smtClean="0"/>
              <a:t> على التحديث. </a:t>
            </a:r>
          </a:p>
          <a:p>
            <a:pPr marL="914400" lvl="1" indent="-457200"/>
            <a:r>
              <a:rPr lang="ar-JO" dirty="0"/>
              <a:t>المقالة </a:t>
            </a:r>
            <a:r>
              <a:rPr lang="en-US" dirty="0"/>
              <a:t>Article</a:t>
            </a:r>
            <a:r>
              <a:rPr lang="ar-JO" b="1" dirty="0" smtClean="0"/>
              <a:t>: </a:t>
            </a:r>
          </a:p>
          <a:p>
            <a:pPr marL="1600200" lvl="2" indent="-457200"/>
            <a:r>
              <a:rPr lang="ar-JO" dirty="0" smtClean="0"/>
              <a:t>يستخدم لكتابة رسالة </a:t>
            </a:r>
            <a:r>
              <a:rPr lang="ar-JO" dirty="0"/>
              <a:t>أطول </a:t>
            </a:r>
            <a:r>
              <a:rPr lang="ar-JO" dirty="0" smtClean="0"/>
              <a:t>قد تحتوي على مجموعة من الفقرات </a:t>
            </a:r>
            <a:r>
              <a:rPr lang="ar-JO" dirty="0"/>
              <a:t>أو حتى </a:t>
            </a:r>
            <a:r>
              <a:rPr lang="ar-JO" dirty="0" smtClean="0"/>
              <a:t>مدونة كاملة مثل المنشورات التي تحتوي على آخر </a:t>
            </a:r>
            <a:r>
              <a:rPr lang="ar-JO" dirty="0"/>
              <a:t>التطورات في مجال </a:t>
            </a:r>
            <a:r>
              <a:rPr lang="ar-JO" dirty="0" smtClean="0"/>
              <a:t>عملك. </a:t>
            </a:r>
            <a:r>
              <a:rPr lang="ar-JO" dirty="0"/>
              <a:t>يمكنك ان </a:t>
            </a:r>
            <a:r>
              <a:rPr lang="ar-JO" dirty="0" smtClean="0"/>
              <a:t>تضع عنوان للمشاركة وتحمّل </a:t>
            </a:r>
            <a:r>
              <a:rPr lang="ar-JO" dirty="0"/>
              <a:t>صورة معها. </a:t>
            </a:r>
            <a:endParaRPr lang="ar-JO" dirty="0" smtClean="0"/>
          </a:p>
          <a:p>
            <a:pPr marL="1600200" lvl="2" indent="-457200"/>
            <a:r>
              <a:rPr lang="ar-JO" dirty="0" smtClean="0"/>
              <a:t>هناك </a:t>
            </a:r>
            <a:r>
              <a:rPr lang="ar-JO" dirty="0"/>
              <a:t>أيضا خيار لتضمين الفيديو </a:t>
            </a:r>
            <a:r>
              <a:rPr lang="ar-JO" dirty="0" smtClean="0"/>
              <a:t>في رسالتك.</a:t>
            </a:r>
          </a:p>
          <a:p>
            <a:pPr marL="914400" lvl="1" indent="-457200"/>
            <a:r>
              <a:rPr lang="ar-JO" dirty="0" smtClean="0"/>
              <a:t>كلا الخيارين يعمل على نشر الرسالة الى شبكتك الخاصة كما </a:t>
            </a:r>
            <a:r>
              <a:rPr lang="ar-JO" dirty="0"/>
              <a:t>أنه يرسل </a:t>
            </a:r>
            <a:r>
              <a:rPr lang="ar-JO" dirty="0" smtClean="0"/>
              <a:t>إشعارات إلى جهات اتصالك </a:t>
            </a:r>
            <a:r>
              <a:rPr lang="ar-JO" dirty="0"/>
              <a:t>للسماح لهم </a:t>
            </a:r>
            <a:r>
              <a:rPr lang="ar-JO" dirty="0" smtClean="0"/>
              <a:t>بمعرفة آخر مشاركاتك. </a:t>
            </a:r>
          </a:p>
        </p:txBody>
      </p:sp>
      <p:sp>
        <p:nvSpPr>
          <p:cNvPr id="4" name="Slide Number Placeholder 3"/>
          <p:cNvSpPr>
            <a:spLocks noGrp="1"/>
          </p:cNvSpPr>
          <p:nvPr>
            <p:ph type="sldNum" sz="quarter" idx="12"/>
          </p:nvPr>
        </p:nvSpPr>
        <p:spPr/>
        <p:txBody>
          <a:bodyPr/>
          <a:lstStyle/>
          <a:p>
            <a:fld id="{A85E95EA-764A-438A-AB2D-615555310C78}" type="slidenum">
              <a:rPr lang="en-GB" smtClean="0"/>
              <a:pPr/>
              <a:t>11</a:t>
            </a:fld>
            <a:endParaRPr lang="en-GB"/>
          </a:p>
        </p:txBody>
      </p:sp>
    </p:spTree>
    <p:extLst>
      <p:ext uri="{BB962C8B-B14F-4D97-AF65-F5344CB8AC3E}">
        <p14:creationId xmlns:p14="http://schemas.microsoft.com/office/powerpoint/2010/main" val="3336553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التحديث </a:t>
            </a:r>
            <a:r>
              <a:rPr lang="en-US" sz="2800" dirty="0" smtClean="0"/>
              <a:t>Update</a:t>
            </a:r>
            <a:r>
              <a:rPr lang="ar-JO" sz="2800" dirty="0" smtClean="0"/>
              <a:t/>
            </a:r>
            <a:br>
              <a:rPr lang="ar-JO" sz="2800" dirty="0" smtClean="0"/>
            </a:br>
            <a:endParaRPr lang="ar-JO" dirty="0"/>
          </a:p>
        </p:txBody>
      </p:sp>
      <p:sp>
        <p:nvSpPr>
          <p:cNvPr id="3" name="Content Placeholder 2"/>
          <p:cNvSpPr>
            <a:spLocks noGrp="1"/>
          </p:cNvSpPr>
          <p:nvPr>
            <p:ph idx="1"/>
          </p:nvPr>
        </p:nvSpPr>
        <p:spPr/>
        <p:txBody>
          <a:bodyPr/>
          <a:lstStyle/>
          <a:p>
            <a:r>
              <a:rPr lang="ar-JO" dirty="0"/>
              <a:t>الجمهور الذي يستطيع رؤية تحديثك</a:t>
            </a:r>
          </a:p>
        </p:txBody>
      </p:sp>
      <p:sp>
        <p:nvSpPr>
          <p:cNvPr id="4" name="Slide Number Placeholder 3"/>
          <p:cNvSpPr>
            <a:spLocks noGrp="1"/>
          </p:cNvSpPr>
          <p:nvPr>
            <p:ph type="sldNum" sz="quarter" idx="12"/>
          </p:nvPr>
        </p:nvSpPr>
        <p:spPr/>
        <p:txBody>
          <a:bodyPr/>
          <a:lstStyle/>
          <a:p>
            <a:fld id="{A85E95EA-764A-438A-AB2D-615555310C78}" type="slidenum">
              <a:rPr lang="en-GB" smtClean="0"/>
              <a:pPr/>
              <a:t>12</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09800"/>
            <a:ext cx="455652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15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البحث </a:t>
            </a:r>
            <a:r>
              <a:rPr lang="en-US" sz="2800" dirty="0" smtClean="0"/>
              <a:t>Search</a:t>
            </a:r>
            <a:r>
              <a:rPr lang="ar-JO" sz="2800" dirty="0" smtClean="0"/>
              <a:t/>
            </a:r>
            <a:br>
              <a:rPr lang="ar-JO" sz="2800" dirty="0" smtClean="0"/>
            </a:br>
            <a:endParaRPr lang="en-US"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تستطيع البحث عن شخص او مجموعة او شركة او وضيفة او اشياء </a:t>
            </a:r>
            <a:r>
              <a:rPr lang="ar-JO" b="0" dirty="0" smtClean="0"/>
              <a:t>اخرى </a:t>
            </a:r>
            <a:r>
              <a:rPr lang="ar-JO" b="0" dirty="0"/>
              <a:t>ومن ثم يعرض لك لينكد ان نتائج البحث لتقوم بدورك اختيار النتيجة التي تريدها. </a:t>
            </a:r>
            <a:endParaRPr lang="en-US" b="0" dirty="0"/>
          </a:p>
          <a:p>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13</a:t>
            </a:fld>
            <a:endParaRPr lang="en-GB"/>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23875"/>
            <a:ext cx="32194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14600"/>
            <a:ext cx="6262688" cy="404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048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14300"/>
            <a:ext cx="7620000" cy="1371600"/>
          </a:xfrm>
        </p:spPr>
        <p:txBody>
          <a:bodyPr>
            <a:normAutofit/>
          </a:bodyPr>
          <a:lstStyle/>
          <a:p>
            <a:r>
              <a:rPr lang="ar-JO" sz="3200" dirty="0" smtClean="0"/>
              <a:t>الشبكة </a:t>
            </a:r>
            <a:r>
              <a:rPr lang="en-US" sz="3200" dirty="0" smtClean="0"/>
              <a:t>My Network</a:t>
            </a:r>
            <a:r>
              <a:rPr lang="ar-JO" sz="3200" dirty="0" smtClean="0"/>
              <a:t/>
            </a:r>
            <a:br>
              <a:rPr lang="ar-JO" sz="32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14</a:t>
            </a:fld>
            <a:endParaRPr lang="en-GB"/>
          </a:p>
        </p:txBody>
      </p:sp>
      <p:sp>
        <p:nvSpPr>
          <p:cNvPr id="8" name="Rounded Rectangle 7"/>
          <p:cNvSpPr/>
          <p:nvPr/>
        </p:nvSpPr>
        <p:spPr>
          <a:xfrm>
            <a:off x="317500" y="685800"/>
            <a:ext cx="1143000" cy="228600"/>
          </a:xfrm>
          <a:prstGeom prst="roundRect">
            <a:avLst/>
          </a:prstGeom>
          <a:solidFill>
            <a:schemeClr val="lt1">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57200"/>
            <a:ext cx="8001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86" y="2743200"/>
            <a:ext cx="7164977" cy="357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p:txBody>
          <a:bodyPr/>
          <a:lstStyle/>
          <a:p>
            <a:pPr marL="342900" indent="-342900">
              <a:buFont typeface="Arial" panose="020B0604020202020204" pitchFamily="34" charset="0"/>
              <a:buChar char="•"/>
            </a:pPr>
            <a:r>
              <a:rPr lang="ar-JO" dirty="0"/>
              <a:t>الدعوات المستلمة  </a:t>
            </a:r>
            <a:r>
              <a:rPr lang="en-US" dirty="0"/>
              <a:t>Received invitations</a:t>
            </a:r>
            <a:r>
              <a:rPr lang="ar-JO" b="0" dirty="0"/>
              <a:t>: تحتوي على الدعوات من الاشخاص الذين يرغبون بانضمامهم ضمن جهات اتصالك. تستطيع الموافقة أو عدم الموافقة على الاتصال معهم.</a:t>
            </a:r>
            <a:endParaRPr lang="en-US" dirty="0"/>
          </a:p>
          <a:p>
            <a:endParaRPr lang="ar-JO" dirty="0"/>
          </a:p>
        </p:txBody>
      </p:sp>
    </p:spTree>
    <p:extLst>
      <p:ext uri="{BB962C8B-B14F-4D97-AF65-F5344CB8AC3E}">
        <p14:creationId xmlns:p14="http://schemas.microsoft.com/office/powerpoint/2010/main" val="4010040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60" y="2593798"/>
            <a:ext cx="76295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44500" y="114300"/>
            <a:ext cx="7620000" cy="1371600"/>
          </a:xfrm>
        </p:spPr>
        <p:txBody>
          <a:bodyPr>
            <a:normAutofit/>
          </a:bodyPr>
          <a:lstStyle/>
          <a:p>
            <a:r>
              <a:rPr lang="ar-JO" sz="3200" dirty="0" smtClean="0"/>
              <a:t>الشبكة </a:t>
            </a:r>
            <a:r>
              <a:rPr lang="en-US" sz="3200" dirty="0" smtClean="0"/>
              <a:t>My Network</a:t>
            </a:r>
            <a:r>
              <a:rPr lang="ar-JO" sz="3200" dirty="0" smtClean="0"/>
              <a:t/>
            </a:r>
            <a:br>
              <a:rPr lang="ar-JO" sz="32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15</a:t>
            </a:fld>
            <a:endParaRPr lang="en-GB"/>
          </a:p>
        </p:txBody>
      </p:sp>
      <p:sp>
        <p:nvSpPr>
          <p:cNvPr id="8" name="Rounded Rectangle 7"/>
          <p:cNvSpPr/>
          <p:nvPr/>
        </p:nvSpPr>
        <p:spPr>
          <a:xfrm>
            <a:off x="317500" y="685800"/>
            <a:ext cx="1143000" cy="228600"/>
          </a:xfrm>
          <a:prstGeom prst="roundRect">
            <a:avLst/>
          </a:prstGeom>
          <a:solidFill>
            <a:schemeClr val="lt1">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33400"/>
            <a:ext cx="8001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a:off x="509860" y="3886200"/>
            <a:ext cx="3906913" cy="2498548"/>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738114" y="2835892"/>
            <a:ext cx="1928886" cy="3048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ounded Rectangle 13"/>
          <p:cNvSpPr/>
          <p:nvPr/>
        </p:nvSpPr>
        <p:spPr>
          <a:xfrm>
            <a:off x="685800" y="3326846"/>
            <a:ext cx="2023682" cy="3048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2871860" y="2835892"/>
            <a:ext cx="1433406" cy="338554"/>
          </a:xfrm>
          <a:prstGeom prst="rect">
            <a:avLst/>
          </a:prstGeom>
        </p:spPr>
        <p:txBody>
          <a:bodyPr wrap="none">
            <a:spAutoFit/>
          </a:bodyPr>
          <a:lstStyle/>
          <a:p>
            <a:r>
              <a:rPr lang="ar-JO" sz="1600" b="1" dirty="0" smtClean="0"/>
              <a:t>عدد جهات الاتصال</a:t>
            </a:r>
            <a:endParaRPr lang="en-US" sz="1600" b="1" dirty="0"/>
          </a:p>
        </p:txBody>
      </p:sp>
      <p:cxnSp>
        <p:nvCxnSpPr>
          <p:cNvPr id="16" name="Straight Arrow Connector 15"/>
          <p:cNvCxnSpPr/>
          <p:nvPr/>
        </p:nvCxnSpPr>
        <p:spPr>
          <a:xfrm flipH="1">
            <a:off x="2638426" y="3005169"/>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966656" y="3293092"/>
            <a:ext cx="992579" cy="338554"/>
          </a:xfrm>
          <a:prstGeom prst="rect">
            <a:avLst/>
          </a:prstGeom>
        </p:spPr>
        <p:txBody>
          <a:bodyPr wrap="none">
            <a:spAutoFit/>
          </a:bodyPr>
          <a:lstStyle/>
          <a:p>
            <a:r>
              <a:rPr lang="ar-JO" sz="1600" b="1" dirty="0" smtClean="0"/>
              <a:t>فلترة النتائج</a:t>
            </a:r>
            <a:endParaRPr lang="en-US" sz="1600" b="1" dirty="0"/>
          </a:p>
        </p:txBody>
      </p:sp>
      <p:cxnSp>
        <p:nvCxnSpPr>
          <p:cNvPr id="18" name="Straight Arrow Connector 17"/>
          <p:cNvCxnSpPr>
            <a:stCxn id="17" idx="1"/>
          </p:cNvCxnSpPr>
          <p:nvPr/>
        </p:nvCxnSpPr>
        <p:spPr>
          <a:xfrm flipH="1">
            <a:off x="2709482" y="3462369"/>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01869" y="5290532"/>
            <a:ext cx="1663124" cy="338554"/>
          </a:xfrm>
          <a:prstGeom prst="rect">
            <a:avLst/>
          </a:prstGeom>
        </p:spPr>
        <p:txBody>
          <a:bodyPr wrap="square">
            <a:spAutoFit/>
          </a:bodyPr>
          <a:lstStyle/>
          <a:p>
            <a:r>
              <a:rPr lang="ar-JO" sz="1600" b="1" dirty="0" smtClean="0"/>
              <a:t>جهات الاتصال</a:t>
            </a:r>
            <a:endParaRPr lang="en-US" sz="1600" b="1" dirty="0"/>
          </a:p>
        </p:txBody>
      </p:sp>
      <p:cxnSp>
        <p:nvCxnSpPr>
          <p:cNvPr id="20" name="Straight Arrow Connector 19"/>
          <p:cNvCxnSpPr/>
          <p:nvPr/>
        </p:nvCxnSpPr>
        <p:spPr>
          <a:xfrm flipH="1">
            <a:off x="4416773" y="5479013"/>
            <a:ext cx="376387"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629400" y="4017596"/>
            <a:ext cx="914400" cy="3048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ounded Rectangle 21"/>
          <p:cNvSpPr/>
          <p:nvPr/>
        </p:nvSpPr>
        <p:spPr>
          <a:xfrm>
            <a:off x="6389914" y="4393592"/>
            <a:ext cx="1687286" cy="305122"/>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4876800" y="4000719"/>
            <a:ext cx="1035861" cy="338554"/>
          </a:xfrm>
          <a:prstGeom prst="rect">
            <a:avLst/>
          </a:prstGeom>
        </p:spPr>
        <p:txBody>
          <a:bodyPr wrap="none">
            <a:spAutoFit/>
          </a:bodyPr>
          <a:lstStyle/>
          <a:p>
            <a:r>
              <a:rPr lang="ar-JO" sz="1600" b="1" dirty="0" smtClean="0"/>
              <a:t>ارسال رسالة</a:t>
            </a:r>
            <a:endParaRPr lang="en-US" sz="1600" b="1" dirty="0"/>
          </a:p>
        </p:txBody>
      </p:sp>
      <p:cxnSp>
        <p:nvCxnSpPr>
          <p:cNvPr id="24" name="Straight Arrow Connector 23"/>
          <p:cNvCxnSpPr>
            <a:endCxn id="21" idx="1"/>
          </p:cNvCxnSpPr>
          <p:nvPr/>
        </p:nvCxnSpPr>
        <p:spPr>
          <a:xfrm flipV="1">
            <a:off x="6315113" y="4169996"/>
            <a:ext cx="314287" cy="1687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191000" y="4360160"/>
            <a:ext cx="1899720" cy="338554"/>
          </a:xfrm>
          <a:prstGeom prst="rect">
            <a:avLst/>
          </a:prstGeom>
        </p:spPr>
        <p:txBody>
          <a:bodyPr wrap="square">
            <a:spAutoFit/>
          </a:bodyPr>
          <a:lstStyle/>
          <a:p>
            <a:pPr algn="r" rtl="1"/>
            <a:r>
              <a:rPr lang="ar-JO" sz="1600" b="1" dirty="0" smtClean="0"/>
              <a:t>حذف جهة الاتصال</a:t>
            </a:r>
            <a:endParaRPr lang="en-US" sz="1600" b="1" dirty="0"/>
          </a:p>
        </p:txBody>
      </p:sp>
      <p:cxnSp>
        <p:nvCxnSpPr>
          <p:cNvPr id="28" name="Straight Arrow Connector 27"/>
          <p:cNvCxnSpPr/>
          <p:nvPr/>
        </p:nvCxnSpPr>
        <p:spPr>
          <a:xfrm flipV="1">
            <a:off x="6075627" y="4553144"/>
            <a:ext cx="314287" cy="1687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Clr>
                <a:schemeClr val="tx2"/>
              </a:buClr>
              <a:buFont typeface="Arial" panose="020B0604020202020204" pitchFamily="34" charset="0"/>
              <a:buChar char="•"/>
            </a:pPr>
            <a:r>
              <a:rPr lang="ar-JO" sz="1800" dirty="0"/>
              <a:t>جهات </a:t>
            </a:r>
            <a:r>
              <a:rPr lang="ar-JO" sz="1800" dirty="0" smtClean="0"/>
              <a:t>الاتصال </a:t>
            </a:r>
            <a:r>
              <a:rPr lang="en-US" sz="1800" dirty="0" smtClean="0"/>
              <a:t>Connections</a:t>
            </a:r>
            <a:r>
              <a:rPr lang="ar-JO" sz="1800" dirty="0" smtClean="0"/>
              <a:t>: </a:t>
            </a:r>
            <a:r>
              <a:rPr lang="ar-JO" sz="1800" b="0" dirty="0"/>
              <a:t>عرض جهات الاتصال المرتبطة مع حسابك الشخصي و عددها مع امكانية ارسال رسالة </a:t>
            </a:r>
            <a:r>
              <a:rPr lang="ar-JO" sz="1800" b="0" dirty="0" smtClean="0"/>
              <a:t>لأي </a:t>
            </a:r>
            <a:r>
              <a:rPr lang="ar-JO" sz="1800" b="0" dirty="0"/>
              <a:t>منهم او عمل تاق له او حذفه كما يتم عرض جهات الاتصال المقترحة لترتبط بها عن طريق حسابك الشخصي.</a:t>
            </a:r>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ar-JO" sz="1800" dirty="0" smtClean="0"/>
          </a:p>
          <a:p>
            <a:endParaRPr lang="en-US" dirty="0"/>
          </a:p>
        </p:txBody>
      </p:sp>
    </p:spTree>
    <p:extLst>
      <p:ext uri="{BB962C8B-B14F-4D97-AF65-F5344CB8AC3E}">
        <p14:creationId xmlns:p14="http://schemas.microsoft.com/office/powerpoint/2010/main" val="3320349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الشبكة </a:t>
            </a:r>
            <a:r>
              <a:rPr lang="ar-JO" dirty="0"/>
              <a:t>ودرجات </a:t>
            </a:r>
            <a:r>
              <a:rPr lang="ar-JO" dirty="0" smtClean="0"/>
              <a:t>جهة الاتصال الخاصة بك</a:t>
            </a:r>
            <a:br>
              <a:rPr lang="ar-JO" dirty="0" smtClean="0"/>
            </a:br>
            <a:endParaRPr lang="en-US"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smtClean="0"/>
              <a:t>جهات الاتصال الخاصة بك تتكون من جهات اتصال من الدرجة الاولى</a:t>
            </a:r>
            <a:r>
              <a:rPr lang="ar-JO" b="0" dirty="0"/>
              <a:t>،</a:t>
            </a:r>
            <a:r>
              <a:rPr lang="ar-JO" b="0" dirty="0" smtClean="0"/>
              <a:t> </a:t>
            </a:r>
            <a:r>
              <a:rPr lang="ar-JO" b="0" dirty="0"/>
              <a:t>جهات اتصال من الدرجة </a:t>
            </a:r>
            <a:r>
              <a:rPr lang="ar-JO" b="0" dirty="0" smtClean="0"/>
              <a:t>الثانية، </a:t>
            </a:r>
            <a:r>
              <a:rPr lang="ar-JO" b="0" dirty="0"/>
              <a:t>جهات اتصال من الدرجة </a:t>
            </a:r>
            <a:r>
              <a:rPr lang="ar-JO" b="0" dirty="0" smtClean="0"/>
              <a:t>الثالثة وأفراد المجموعات التي تنشؤها.</a:t>
            </a:r>
          </a:p>
          <a:p>
            <a:pPr marL="800100" lvl="1" indent="-342900"/>
            <a:r>
              <a:rPr lang="ar-JO" b="0" dirty="0" smtClean="0"/>
              <a:t>جهات الاتصال من الدرجة الاولى: هي جهات الاتصال لدعوات من آخرين قد قبلتها او دعوات منك لآخرين قبلوها.</a:t>
            </a:r>
          </a:p>
          <a:p>
            <a:pPr marL="800100" lvl="1" indent="-342900"/>
            <a:r>
              <a:rPr lang="ar-JO" b="0" dirty="0"/>
              <a:t>جهات اتصال من الدرجة </a:t>
            </a:r>
            <a:r>
              <a:rPr lang="ar-JO" b="0" dirty="0" smtClean="0"/>
              <a:t>الثانية: هي جهات الاتصال التي يوجد بينها وبين اي من جهات الاتصال الخاصة بك اتصال من الدرجة الاولى.</a:t>
            </a:r>
          </a:p>
          <a:p>
            <a:pPr marL="800100" lvl="1" indent="-342900"/>
            <a:r>
              <a:rPr lang="ar-JO" b="0" dirty="0"/>
              <a:t>جهات اتصال من الدرجة </a:t>
            </a:r>
            <a:r>
              <a:rPr lang="ar-JO" b="0" dirty="0" smtClean="0"/>
              <a:t>الثالثة:</a:t>
            </a:r>
            <a:r>
              <a:rPr lang="ar-JO" b="0" dirty="0"/>
              <a:t> هي جهات الاتصال التي يوجد بينها وبين اي من جهات </a:t>
            </a:r>
            <a:r>
              <a:rPr lang="ar-JO" b="0" dirty="0" smtClean="0"/>
              <a:t>الاتصال من الدرجة الثانية اتصال </a:t>
            </a:r>
            <a:r>
              <a:rPr lang="ar-JO" b="0" dirty="0"/>
              <a:t>من الدرجة الاولى</a:t>
            </a:r>
            <a:endParaRPr lang="ar-JO" b="0" dirty="0" smtClean="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16</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24" y="2438400"/>
            <a:ext cx="647700" cy="50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124200"/>
            <a:ext cx="657224" cy="43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4" y="3911600"/>
            <a:ext cx="647698" cy="43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024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الشبكة ودرجات جهة الاتصال الخاصة </a:t>
            </a:r>
            <a:r>
              <a:rPr lang="ar-JO" dirty="0" smtClean="0"/>
              <a:t>بك</a:t>
            </a:r>
            <a:br>
              <a:rPr lang="ar-JO"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17</a:t>
            </a:fld>
            <a:endParaRPr lang="en-GB"/>
          </a:p>
        </p:txBody>
      </p:sp>
      <p:pic>
        <p:nvPicPr>
          <p:cNvPr id="8194" name="Picture 2" descr="Image result for linkedin conn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19" y="1676400"/>
            <a:ext cx="76200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62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الشبكة </a:t>
            </a:r>
            <a:r>
              <a:rPr lang="en-US" sz="2800" dirty="0"/>
              <a:t>My </a:t>
            </a:r>
            <a:r>
              <a:rPr lang="en-US" sz="2800" dirty="0" smtClean="0"/>
              <a:t>Network</a:t>
            </a:r>
            <a:r>
              <a:rPr lang="ar-JO" sz="2800" dirty="0" smtClean="0"/>
              <a:t/>
            </a:r>
            <a:br>
              <a:rPr lang="ar-JO" sz="2800" dirty="0" smtClean="0"/>
            </a:br>
            <a:endParaRPr lang="en-US"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dirty="0"/>
              <a:t>الأشخاص الذين قد تكون </a:t>
            </a:r>
            <a:r>
              <a:rPr lang="ar-JO" dirty="0" smtClean="0"/>
              <a:t>تعرفهم </a:t>
            </a:r>
            <a:r>
              <a:rPr lang="en-US" dirty="0"/>
              <a:t>People you may </a:t>
            </a:r>
            <a:r>
              <a:rPr lang="en-US" dirty="0" smtClean="0"/>
              <a:t>know</a:t>
            </a:r>
            <a:r>
              <a:rPr lang="ar-JO" b="0" dirty="0" smtClean="0"/>
              <a:t>: </a:t>
            </a:r>
            <a:r>
              <a:rPr lang="ar-JO" b="0" dirty="0"/>
              <a:t>عرض جهات اتصال مقترحة لاختيار اي منها وارسال طلب اتصال لصاحب جهة الاتصال وفي حال موافقته يتم اضافته الى شبكة جهات الاتصال الخاصة بك.</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18</a:t>
            </a:fld>
            <a:endParaRPr lang="en-GB"/>
          </a:p>
        </p:txBody>
      </p:sp>
      <p:sp>
        <p:nvSpPr>
          <p:cNvPr id="7" name="Rounded Rectangle 6"/>
          <p:cNvSpPr/>
          <p:nvPr/>
        </p:nvSpPr>
        <p:spPr>
          <a:xfrm>
            <a:off x="317500" y="1117598"/>
            <a:ext cx="1663700" cy="228600"/>
          </a:xfrm>
          <a:prstGeom prst="roundRect">
            <a:avLst/>
          </a:prstGeom>
          <a:solidFill>
            <a:schemeClr val="lt1">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1246"/>
            <a:ext cx="6162675" cy="341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82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9425" y="1828800"/>
            <a:ext cx="7597775" cy="4373563"/>
          </a:xfrm>
        </p:spPr>
        <p:txBody>
          <a:bodyPr>
            <a:normAutofit/>
          </a:bodyPr>
          <a:lstStyle/>
          <a:p>
            <a:pPr marL="342900" indent="-342900">
              <a:lnSpc>
                <a:spcPct val="90000"/>
              </a:lnSpc>
              <a:buClr>
                <a:schemeClr val="tx2"/>
              </a:buClr>
              <a:buFont typeface="Arial" panose="020B0604020202020204" pitchFamily="34" charset="0"/>
              <a:buChar char="•"/>
            </a:pPr>
            <a:r>
              <a:rPr lang="ar-JO" sz="1900" dirty="0" smtClean="0"/>
              <a:t>معلومات الحساب الرئيسية:</a:t>
            </a:r>
            <a:r>
              <a:rPr lang="ar-JO" sz="1900" b="0" dirty="0" smtClean="0"/>
              <a:t> </a:t>
            </a:r>
            <a:r>
              <a:rPr lang="ar-EG" sz="1800" b="0" dirty="0">
                <a:latin typeface="Arial" pitchFamily="34" charset="0"/>
                <a:cs typeface="Arial" pitchFamily="34" charset="0"/>
              </a:rPr>
              <a:t>هي معلومات </a:t>
            </a:r>
            <a:r>
              <a:rPr lang="ar-JO" sz="1800" b="0" dirty="0" smtClean="0">
                <a:latin typeface="Arial" pitchFamily="34" charset="0"/>
                <a:cs typeface="Arial" pitchFamily="34" charset="0"/>
              </a:rPr>
              <a:t>عامة </a:t>
            </a:r>
            <a:r>
              <a:rPr lang="ar-EG" sz="1800" b="0" dirty="0" smtClean="0">
                <a:latin typeface="Arial" pitchFamily="34" charset="0"/>
                <a:cs typeface="Arial" pitchFamily="34" charset="0"/>
              </a:rPr>
              <a:t>عنك (</a:t>
            </a:r>
            <a:r>
              <a:rPr lang="ar-JO" sz="1800" b="0" dirty="0" smtClean="0">
                <a:latin typeface="Arial" pitchFamily="34" charset="0"/>
                <a:cs typeface="Arial" pitchFamily="34" charset="0"/>
              </a:rPr>
              <a:t>الاسم، الصورة، البلد ... الخ</a:t>
            </a:r>
            <a:r>
              <a:rPr lang="ar-EG" sz="1800" b="0" dirty="0" smtClean="0">
                <a:latin typeface="Arial" pitchFamily="34" charset="0"/>
                <a:cs typeface="Arial" pitchFamily="34" charset="0"/>
              </a:rPr>
              <a:t>).</a:t>
            </a:r>
            <a:r>
              <a:rPr lang="ar-JO" sz="1800" b="0" dirty="0">
                <a:latin typeface="Arial" pitchFamily="34" charset="0"/>
                <a:cs typeface="Arial" pitchFamily="34" charset="0"/>
              </a:rPr>
              <a:t> </a:t>
            </a:r>
            <a:r>
              <a:rPr lang="ar-JO" sz="1800" b="0" dirty="0" smtClean="0">
                <a:latin typeface="Arial" pitchFamily="34" charset="0"/>
                <a:cs typeface="Arial" pitchFamily="34" charset="0"/>
              </a:rPr>
              <a:t>تحتوي ايضا على  ملخص </a:t>
            </a:r>
            <a:r>
              <a:rPr lang="ar-EG" sz="1800" b="0" dirty="0" smtClean="0">
                <a:latin typeface="Arial" pitchFamily="34" charset="0"/>
                <a:cs typeface="Arial" pitchFamily="34" charset="0"/>
              </a:rPr>
              <a:t>عنك </a:t>
            </a:r>
            <a:r>
              <a:rPr lang="ar-EG" sz="1800" b="0" dirty="0">
                <a:latin typeface="Arial" pitchFamily="34" charset="0"/>
                <a:cs typeface="Arial" pitchFamily="34" charset="0"/>
              </a:rPr>
              <a:t>وعن </a:t>
            </a:r>
            <a:r>
              <a:rPr lang="ar-EG" sz="1800" b="0" dirty="0" smtClean="0">
                <a:latin typeface="Arial" pitchFamily="34" charset="0"/>
                <a:cs typeface="Arial" pitchFamily="34" charset="0"/>
              </a:rPr>
              <a:t>عملك</a:t>
            </a:r>
            <a:r>
              <a:rPr lang="ar-JO" sz="1800" b="0" dirty="0" smtClean="0">
                <a:latin typeface="Arial" pitchFamily="34" charset="0"/>
                <a:cs typeface="Arial" pitchFamily="34" charset="0"/>
              </a:rPr>
              <a:t>.</a:t>
            </a:r>
            <a:endParaRPr lang="en-US" sz="1800" b="0" dirty="0" smtClean="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smtClean="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a:latin typeface="Arial" pitchFamily="34" charset="0"/>
              <a:cs typeface="Arial" pitchFamily="34" charset="0"/>
            </a:endParaRPr>
          </a:p>
          <a:p>
            <a:pPr marL="342900" indent="-342900">
              <a:lnSpc>
                <a:spcPct val="90000"/>
              </a:lnSpc>
              <a:buClr>
                <a:schemeClr val="tx2"/>
              </a:buClr>
              <a:buFont typeface="Arial" panose="020B0604020202020204" pitchFamily="34" charset="0"/>
              <a:buChar char="•"/>
            </a:pPr>
            <a:endParaRPr lang="en-US" sz="1800" b="0" dirty="0" smtClean="0">
              <a:latin typeface="Arial" pitchFamily="34" charset="0"/>
              <a:cs typeface="Arial" pitchFamily="34" charset="0"/>
            </a:endParaRPr>
          </a:p>
          <a:p>
            <a:pPr marL="342900" indent="-342900">
              <a:buClr>
                <a:schemeClr val="tx2"/>
              </a:buClr>
              <a:buFont typeface="Arial" panose="020B0604020202020204" pitchFamily="34" charset="0"/>
              <a:buChar char="•"/>
            </a:pPr>
            <a:endParaRPr lang="ar-JO" dirty="0" smtClean="0"/>
          </a:p>
        </p:txBody>
      </p:sp>
      <p:sp>
        <p:nvSpPr>
          <p:cNvPr id="2" name="Title 1"/>
          <p:cNvSpPr>
            <a:spLocks noGrp="1"/>
          </p:cNvSpPr>
          <p:nvPr>
            <p:ph type="title"/>
          </p:nvPr>
        </p:nvSpPr>
        <p:spPr/>
        <p:txBody>
          <a:bodyPr>
            <a:normAutofit/>
          </a:bodyPr>
          <a:lstStyle/>
          <a:p>
            <a:r>
              <a:rPr lang="ar-JO" sz="3200" dirty="0"/>
              <a:t>الملف </a:t>
            </a:r>
            <a:r>
              <a:rPr lang="ar-JO" sz="3200" dirty="0" smtClean="0"/>
              <a:t>الشخصي </a:t>
            </a:r>
            <a:r>
              <a:rPr lang="en-US" sz="3200" dirty="0" smtClean="0"/>
              <a:t> Profile</a:t>
            </a:r>
            <a:r>
              <a:rPr lang="ar-JO" sz="3200" dirty="0" smtClean="0"/>
              <a:t/>
            </a:r>
            <a:br>
              <a:rPr lang="ar-JO" sz="32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19</a:t>
            </a:fld>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273367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6" y="2514600"/>
            <a:ext cx="7467600" cy="379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937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ما هو لينكد ان؟</a:t>
            </a:r>
            <a:br>
              <a:rPr lang="ar-JO" dirty="0" smtClean="0"/>
            </a:b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Clr>
                <a:schemeClr val="tx2"/>
              </a:buClr>
              <a:buFont typeface="Arial" panose="020B0604020202020204" pitchFamily="34" charset="0"/>
              <a:buChar char="•"/>
            </a:pPr>
            <a:r>
              <a:rPr lang="ar-EG" sz="2100" b="0" dirty="0"/>
              <a:t>يعد موقع </a:t>
            </a:r>
            <a:r>
              <a:rPr lang="ar-JO" sz="2100" b="0" dirty="0"/>
              <a:t>لينكد ان </a:t>
            </a:r>
            <a:r>
              <a:rPr lang="ar-EG" sz="2100" b="0" dirty="0"/>
              <a:t>من أهم وأكبر شبك</a:t>
            </a:r>
            <a:r>
              <a:rPr lang="ar-JO" sz="2100" b="0" dirty="0"/>
              <a:t>ات</a:t>
            </a:r>
            <a:r>
              <a:rPr lang="ar-EG" sz="2100" b="0" dirty="0"/>
              <a:t> </a:t>
            </a:r>
            <a:r>
              <a:rPr lang="ar-JO" sz="2100" b="0" dirty="0"/>
              <a:t>ال</a:t>
            </a:r>
            <a:r>
              <a:rPr lang="ar-EG" sz="2100" b="0" dirty="0"/>
              <a:t>تواصل على المستوى المهني حيث يضم أكثر من </a:t>
            </a:r>
            <a:r>
              <a:rPr lang="ar-JO" sz="2100" b="0" dirty="0"/>
              <a:t>106</a:t>
            </a:r>
            <a:r>
              <a:rPr lang="ar-EG" sz="2100" b="0" dirty="0" smtClean="0"/>
              <a:t>مليون</a:t>
            </a:r>
            <a:r>
              <a:rPr lang="ar-JO" sz="2100" b="0" dirty="0" smtClean="0"/>
              <a:t> </a:t>
            </a:r>
            <a:r>
              <a:rPr lang="ar-EG" sz="2100" b="0" dirty="0" smtClean="0"/>
              <a:t>مستخدم </a:t>
            </a:r>
            <a:r>
              <a:rPr lang="ar-JO" sz="2100" b="0" dirty="0"/>
              <a:t>نشط </a:t>
            </a:r>
            <a:r>
              <a:rPr lang="ar-EG" sz="2100" b="0" dirty="0"/>
              <a:t>من جميع أنحاء </a:t>
            </a:r>
            <a:r>
              <a:rPr lang="ar-EG" sz="2100" b="0" dirty="0" smtClean="0"/>
              <a:t>العالم</a:t>
            </a:r>
            <a:r>
              <a:rPr lang="ar-JO" sz="2100" b="0" dirty="0" smtClean="0"/>
              <a:t> حسب احصائيات عام 2017.</a:t>
            </a:r>
            <a:endParaRPr lang="ar-JO" sz="2100" b="0" dirty="0"/>
          </a:p>
          <a:p>
            <a:pPr marL="342900" indent="-342900">
              <a:buClr>
                <a:schemeClr val="tx2"/>
              </a:buClr>
              <a:buFont typeface="Arial" panose="020B0604020202020204" pitchFamily="34" charset="0"/>
              <a:buChar char="•"/>
            </a:pPr>
            <a:r>
              <a:rPr lang="ar-JO" sz="2100" b="0" dirty="0"/>
              <a:t>بدأ التشغيل الفعلي للموقع في 2003</a:t>
            </a:r>
          </a:p>
          <a:p>
            <a:pPr marL="342900" indent="-342900">
              <a:buClr>
                <a:schemeClr val="tx2"/>
              </a:buClr>
              <a:buFont typeface="Arial" panose="020B0604020202020204" pitchFamily="34" charset="0"/>
              <a:buChar char="•"/>
            </a:pPr>
            <a:r>
              <a:rPr lang="ar-JO" sz="2100" b="0" dirty="0"/>
              <a:t>في 2016 قامت شركة مايكروسوفت بالاستحواذ على لينكد إن في صفقة بلغت </a:t>
            </a:r>
            <a:r>
              <a:rPr lang="ar-JO" sz="2100" b="0" dirty="0" smtClean="0"/>
              <a:t>26.2 مليار دولار</a:t>
            </a:r>
          </a:p>
          <a:p>
            <a:pPr marL="342900" indent="-342900">
              <a:buClr>
                <a:schemeClr val="tx2"/>
              </a:buClr>
              <a:buFont typeface="Arial" panose="020B0604020202020204" pitchFamily="34" charset="0"/>
              <a:buChar char="•"/>
            </a:pPr>
            <a:r>
              <a:rPr lang="ar-JO" sz="2100" b="0" dirty="0"/>
              <a:t>يدعم الموقع 24 لغة عالمية منها: العربية والانجليزية والفرنسية والبرتغالية والروسية والتركية واليابانية.</a:t>
            </a:r>
          </a:p>
          <a:p>
            <a:pPr marL="342900" indent="-342900">
              <a:buClr>
                <a:schemeClr val="tx2"/>
              </a:buClr>
              <a:buFont typeface="Arial" panose="020B0604020202020204" pitchFamily="34" charset="0"/>
              <a:buChar char="•"/>
            </a:pPr>
            <a:r>
              <a:rPr lang="ar-EG" sz="2100" b="0" dirty="0" smtClean="0"/>
              <a:t>أهميته </a:t>
            </a:r>
            <a:r>
              <a:rPr lang="ar-EG" sz="2100" b="0" dirty="0"/>
              <a:t>تكمن في أنه يجعلك متصل دائماً مع كل من تعرفهم حتى تتبادل معهم المعرفة والأفكار والفرص</a:t>
            </a:r>
            <a:r>
              <a:rPr lang="ar-JO" sz="2100" b="0" dirty="0"/>
              <a:t> وحتى تتعلم كيفية إدارة هويتك المهنية ومشاركة أفكارك والتواصل مع فرص العمل المتاحة </a:t>
            </a:r>
            <a:r>
              <a:rPr lang="ar-JO" sz="2100" b="0" dirty="0" smtClean="0"/>
              <a:t>لك من </a:t>
            </a:r>
            <a:r>
              <a:rPr lang="ar-JO" sz="2100" b="0" dirty="0"/>
              <a:t>خلال الموقعٍ</a:t>
            </a:r>
            <a:r>
              <a:rPr lang="en-US" sz="2100" b="0" dirty="0"/>
              <a:t>.</a:t>
            </a:r>
            <a:endParaRPr lang="ar-JO" sz="2100" b="0" dirty="0"/>
          </a:p>
          <a:p>
            <a:pPr marL="342900" indent="-342900">
              <a:buClr>
                <a:schemeClr val="tx2"/>
              </a:buClr>
              <a:buFont typeface="Arial" panose="020B0604020202020204" pitchFamily="34" charset="0"/>
              <a:buChar char="•"/>
            </a:pPr>
            <a:r>
              <a:rPr lang="ar-JO" sz="2100" b="0" dirty="0" smtClean="0"/>
              <a:t>يمكنك استخدام البحث الخاصة بـلينكد ان</a:t>
            </a:r>
            <a:r>
              <a:rPr lang="en-US" sz="2100" b="0" dirty="0" smtClean="0"/>
              <a:t> </a:t>
            </a:r>
            <a:r>
              <a:rPr lang="ar-JO" sz="2100" b="0" dirty="0"/>
              <a:t>للعثور على </a:t>
            </a:r>
            <a:r>
              <a:rPr lang="ar-JO" sz="2100" b="0" dirty="0" smtClean="0"/>
              <a:t>الأشخاص </a:t>
            </a:r>
            <a:r>
              <a:rPr lang="ar-JO" sz="2100" b="0" dirty="0"/>
              <a:t>وفرص </a:t>
            </a:r>
            <a:r>
              <a:rPr lang="ar-JO" sz="2100" b="0" dirty="0" smtClean="0"/>
              <a:t>العمل والشركات وغير ذلك. تستطيع البحث عن أهم </a:t>
            </a:r>
            <a:r>
              <a:rPr lang="ar-JO" sz="2100" b="0" dirty="0"/>
              <a:t>الأشخاص </a:t>
            </a:r>
            <a:r>
              <a:rPr lang="ar-JO" sz="2100" b="0" dirty="0" smtClean="0"/>
              <a:t>في مجال </a:t>
            </a:r>
            <a:r>
              <a:rPr lang="ar-JO" sz="2100" b="0" dirty="0"/>
              <a:t>الصناعة والمجموعات </a:t>
            </a:r>
            <a:r>
              <a:rPr lang="ar-JO" sz="2100" b="0" dirty="0" smtClean="0"/>
              <a:t>التي تهمك وآخر التعليقات حول </a:t>
            </a:r>
            <a:r>
              <a:rPr lang="ar-JO" sz="2100" b="0" dirty="0"/>
              <a:t>الموضوعات التي </a:t>
            </a:r>
            <a:r>
              <a:rPr lang="ar-JO" sz="2100" b="0" dirty="0" smtClean="0"/>
              <a:t>تهمك.</a:t>
            </a:r>
            <a:r>
              <a:rPr lang="ar-JO" sz="2100" b="0" dirty="0"/>
              <a:t>	</a:t>
            </a:r>
            <a:endParaRPr lang="ar-JO" b="0" dirty="0" smtClean="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0499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a:t>
            </a:r>
            <a:r>
              <a:rPr lang="ar-JO" sz="3200" dirty="0" smtClean="0"/>
              <a:t>الشخصي </a:t>
            </a:r>
            <a:r>
              <a:rPr lang="en-US" sz="3200" dirty="0" smtClean="0"/>
              <a:t> Profile</a:t>
            </a:r>
            <a:r>
              <a:rPr lang="ar-JO" sz="3200" dirty="0" smtClean="0"/>
              <a:t/>
            </a:r>
            <a:br>
              <a:rPr lang="ar-JO" sz="32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20</a:t>
            </a:fld>
            <a:endParaRPr lang="en-GB"/>
          </a:p>
        </p:txBody>
      </p:sp>
      <p:sp>
        <p:nvSpPr>
          <p:cNvPr id="3" name="Content Placeholder 2"/>
          <p:cNvSpPr>
            <a:spLocks noGrp="1"/>
          </p:cNvSpPr>
          <p:nvPr>
            <p:ph idx="1"/>
          </p:nvPr>
        </p:nvSpPr>
        <p:spPr/>
        <p:txBody>
          <a:bodyPr>
            <a:normAutofit/>
          </a:bodyPr>
          <a:lstStyle/>
          <a:p>
            <a:pPr marL="285750" indent="-285750">
              <a:buClr>
                <a:schemeClr val="tx2"/>
              </a:buClr>
              <a:buFont typeface="Arial" panose="020B0604020202020204" pitchFamily="34" charset="0"/>
              <a:buChar char="•"/>
            </a:pPr>
            <a:r>
              <a:rPr lang="ar-JO" sz="1800" dirty="0" smtClean="0"/>
              <a:t>احصائيات:</a:t>
            </a:r>
          </a:p>
          <a:p>
            <a:pPr marL="742950" lvl="1" indent="-285750"/>
            <a:r>
              <a:rPr lang="ar-JO" sz="1800" dirty="0" smtClean="0"/>
              <a:t>مَن </a:t>
            </a:r>
            <a:r>
              <a:rPr lang="ar-JO" sz="1800" dirty="0"/>
              <a:t>شاهد </a:t>
            </a:r>
            <a:r>
              <a:rPr lang="ar-JO" sz="1800" dirty="0" smtClean="0"/>
              <a:t>ملفك  </a:t>
            </a:r>
            <a:r>
              <a:rPr lang="en-US" sz="1800" dirty="0" smtClean="0"/>
              <a:t>Who </a:t>
            </a:r>
            <a:r>
              <a:rPr lang="en-US" sz="1800" dirty="0"/>
              <a:t>Viewed Your </a:t>
            </a:r>
            <a:r>
              <a:rPr lang="en-US" sz="1800" dirty="0" smtClean="0"/>
              <a:t>Profile</a:t>
            </a:r>
            <a:endParaRPr lang="ar-JO" sz="1800" dirty="0" smtClean="0"/>
          </a:p>
          <a:p>
            <a:pPr marL="742950" lvl="1" indent="-285750"/>
            <a:r>
              <a:rPr lang="ar-JO" sz="1800" dirty="0" smtClean="0"/>
              <a:t>مَن </a:t>
            </a:r>
            <a:r>
              <a:rPr lang="ar-JO" sz="1800" dirty="0"/>
              <a:t>شاهد </a:t>
            </a:r>
            <a:r>
              <a:rPr lang="ar-JO" sz="1800" dirty="0" smtClean="0"/>
              <a:t>منشوراتك </a:t>
            </a:r>
            <a:r>
              <a:rPr lang="en-US" sz="1800" dirty="0" smtClean="0"/>
              <a:t>Post Views</a:t>
            </a:r>
            <a:endParaRPr lang="en-US" sz="1800" dirty="0"/>
          </a:p>
          <a:p>
            <a:pPr marL="742950" lvl="1" indent="-285750"/>
            <a:r>
              <a:rPr lang="ar-JO" sz="1800" dirty="0" smtClean="0"/>
              <a:t>الظهور في البحث </a:t>
            </a:r>
            <a:r>
              <a:rPr lang="en-US" sz="1800" dirty="0" smtClean="0"/>
              <a:t>Search appearances</a:t>
            </a: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ar-JO" sz="1800" dirty="0" smtClean="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600"/>
            <a:ext cx="76104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366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a:t>
            </a:r>
            <a:r>
              <a:rPr lang="ar-JO" sz="3200" dirty="0" smtClean="0"/>
              <a:t>الشخصي </a:t>
            </a:r>
            <a:r>
              <a:rPr lang="en-US" sz="3200" dirty="0" smtClean="0"/>
              <a:t> Profile</a:t>
            </a:r>
            <a:r>
              <a:rPr lang="ar-JO" sz="3200" dirty="0" smtClean="0"/>
              <a:t/>
            </a:r>
            <a:br>
              <a:rPr lang="ar-JO" sz="32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21</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smtClean="0"/>
              <a:t>التعليم </a:t>
            </a:r>
            <a:r>
              <a:rPr lang="en-US" sz="1800" dirty="0" smtClean="0"/>
              <a:t>Education</a:t>
            </a:r>
            <a:r>
              <a:rPr lang="ar-JO" sz="1800" dirty="0" smtClean="0"/>
              <a:t>: </a:t>
            </a:r>
            <a:r>
              <a:rPr lang="ar-EG" sz="1800" b="0" dirty="0">
                <a:latin typeface="Arial" pitchFamily="34" charset="0"/>
                <a:cs typeface="Arial" pitchFamily="34" charset="0"/>
              </a:rPr>
              <a:t>مستواك التعليمي وشهادتك </a:t>
            </a:r>
            <a:r>
              <a:rPr lang="ar-EG" sz="1800" b="0" dirty="0" smtClean="0">
                <a:latin typeface="Arial" pitchFamily="34" charset="0"/>
                <a:cs typeface="Arial" pitchFamily="34" charset="0"/>
              </a:rPr>
              <a:t>الجامعية</a:t>
            </a:r>
            <a:r>
              <a:rPr lang="ar-JO" sz="1800" b="0" dirty="0" smtClean="0">
                <a:latin typeface="Arial" pitchFamily="34" charset="0"/>
                <a:cs typeface="Arial" pitchFamily="34" charset="0"/>
              </a:rPr>
              <a:t>.</a:t>
            </a:r>
            <a:endParaRPr lang="en-US" sz="1800" b="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ar-JO" sz="1800" dirty="0" smtClean="0"/>
          </a:p>
          <a:p>
            <a:endParaRPr lang="en-US"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2057400"/>
            <a:ext cx="761047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7942217" y="2286000"/>
            <a:ext cx="583814" cy="338554"/>
          </a:xfrm>
          <a:prstGeom prst="rect">
            <a:avLst/>
          </a:prstGeom>
        </p:spPr>
        <p:txBody>
          <a:bodyPr wrap="none">
            <a:spAutoFit/>
          </a:bodyPr>
          <a:lstStyle/>
          <a:p>
            <a:r>
              <a:rPr lang="ar-JO" sz="1600" b="1" dirty="0" smtClean="0"/>
              <a:t>اضافة</a:t>
            </a:r>
            <a:endParaRPr lang="en-US" sz="1600" b="1" dirty="0"/>
          </a:p>
        </p:txBody>
      </p:sp>
      <p:cxnSp>
        <p:nvCxnSpPr>
          <p:cNvPr id="13" name="Straight Arrow Connector 12"/>
          <p:cNvCxnSpPr>
            <a:stCxn id="12" idx="1"/>
          </p:cNvCxnSpPr>
          <p:nvPr/>
        </p:nvCxnSpPr>
        <p:spPr>
          <a:xfrm flipH="1">
            <a:off x="7685043" y="24552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959634" y="2743200"/>
            <a:ext cx="534121" cy="338554"/>
          </a:xfrm>
          <a:prstGeom prst="rect">
            <a:avLst/>
          </a:prstGeom>
        </p:spPr>
        <p:txBody>
          <a:bodyPr wrap="none">
            <a:spAutoFit/>
          </a:bodyPr>
          <a:lstStyle/>
          <a:p>
            <a:r>
              <a:rPr lang="ar-JO" sz="1600" b="1" dirty="0" smtClean="0"/>
              <a:t>تعديل</a:t>
            </a:r>
            <a:endParaRPr lang="en-US" sz="1600" b="1" dirty="0"/>
          </a:p>
        </p:txBody>
      </p:sp>
      <p:cxnSp>
        <p:nvCxnSpPr>
          <p:cNvPr id="15" name="Straight Arrow Connector 14"/>
          <p:cNvCxnSpPr>
            <a:stCxn id="14" idx="1"/>
          </p:cNvCxnSpPr>
          <p:nvPr/>
        </p:nvCxnSpPr>
        <p:spPr>
          <a:xfrm flipH="1">
            <a:off x="7702460" y="29124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871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a:t>
            </a:r>
            <a:r>
              <a:rPr lang="ar-JO" sz="3200" dirty="0" smtClean="0"/>
              <a:t>الشخصي </a:t>
            </a:r>
            <a:r>
              <a:rPr lang="en-US" sz="3200" dirty="0" smtClean="0"/>
              <a:t> Profile</a:t>
            </a:r>
            <a:r>
              <a:rPr lang="ar-JO" sz="3200" dirty="0" smtClean="0"/>
              <a:t/>
            </a:r>
            <a:br>
              <a:rPr lang="ar-JO" sz="32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22</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smtClean="0"/>
              <a:t>الخبرة </a:t>
            </a:r>
            <a:r>
              <a:rPr lang="en-US" sz="1800" dirty="0" smtClean="0"/>
              <a:t>Experience</a:t>
            </a:r>
            <a:r>
              <a:rPr lang="ar-JO" sz="1800" dirty="0" smtClean="0"/>
              <a:t>: </a:t>
            </a:r>
            <a:r>
              <a:rPr lang="ar-EG" sz="1800" b="0" dirty="0">
                <a:latin typeface="Arial" pitchFamily="34" charset="0"/>
                <a:cs typeface="Arial" pitchFamily="34" charset="0"/>
              </a:rPr>
              <a:t>خبرات أو وظائف </a:t>
            </a:r>
            <a:r>
              <a:rPr lang="ar-JO" sz="1800" b="0" dirty="0" smtClean="0">
                <a:latin typeface="Arial" pitchFamily="34" charset="0"/>
                <a:cs typeface="Arial" pitchFamily="34" charset="0"/>
              </a:rPr>
              <a:t>حالية</a:t>
            </a:r>
            <a:r>
              <a:rPr lang="ar-EG" sz="1800" b="0" dirty="0" smtClean="0">
                <a:latin typeface="Arial" pitchFamily="34" charset="0"/>
                <a:cs typeface="Arial" pitchFamily="34" charset="0"/>
              </a:rPr>
              <a:t> </a:t>
            </a:r>
            <a:r>
              <a:rPr lang="ar-EG" sz="1800" b="0" dirty="0">
                <a:latin typeface="Arial" pitchFamily="34" charset="0"/>
                <a:cs typeface="Arial" pitchFamily="34" charset="0"/>
              </a:rPr>
              <a:t>أو </a:t>
            </a:r>
            <a:r>
              <a:rPr lang="ar-EG" sz="1800" b="0" dirty="0" smtClean="0">
                <a:latin typeface="Arial" pitchFamily="34" charset="0"/>
                <a:cs typeface="Arial" pitchFamily="34" charset="0"/>
              </a:rPr>
              <a:t>سابقة</a:t>
            </a:r>
            <a:r>
              <a:rPr lang="ar-JO" sz="1800" b="0" dirty="0" smtClean="0">
                <a:latin typeface="Arial" pitchFamily="34" charset="0"/>
                <a:cs typeface="Arial" pitchFamily="34" charset="0"/>
              </a:rPr>
              <a:t>.</a:t>
            </a:r>
            <a:endParaRPr lang="en-US" sz="1800" b="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ar-JO" sz="1800" dirty="0" smtClean="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75057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942217" y="2286000"/>
            <a:ext cx="583814" cy="338554"/>
          </a:xfrm>
          <a:prstGeom prst="rect">
            <a:avLst/>
          </a:prstGeom>
        </p:spPr>
        <p:txBody>
          <a:bodyPr wrap="none">
            <a:spAutoFit/>
          </a:bodyPr>
          <a:lstStyle/>
          <a:p>
            <a:r>
              <a:rPr lang="ar-JO" sz="1600" b="1" dirty="0" smtClean="0"/>
              <a:t>اضافة</a:t>
            </a:r>
            <a:endParaRPr lang="en-US" sz="1600" b="1" dirty="0"/>
          </a:p>
        </p:txBody>
      </p:sp>
      <p:cxnSp>
        <p:nvCxnSpPr>
          <p:cNvPr id="8" name="Straight Arrow Connector 7"/>
          <p:cNvCxnSpPr>
            <a:stCxn id="7" idx="1"/>
          </p:cNvCxnSpPr>
          <p:nvPr/>
        </p:nvCxnSpPr>
        <p:spPr>
          <a:xfrm flipH="1">
            <a:off x="7685043" y="24552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59634" y="2743200"/>
            <a:ext cx="534121" cy="338554"/>
          </a:xfrm>
          <a:prstGeom prst="rect">
            <a:avLst/>
          </a:prstGeom>
        </p:spPr>
        <p:txBody>
          <a:bodyPr wrap="none">
            <a:spAutoFit/>
          </a:bodyPr>
          <a:lstStyle/>
          <a:p>
            <a:r>
              <a:rPr lang="ar-JO" sz="1600" b="1" dirty="0" smtClean="0"/>
              <a:t>تعديل</a:t>
            </a:r>
            <a:endParaRPr lang="en-US" sz="1600" b="1" dirty="0"/>
          </a:p>
        </p:txBody>
      </p:sp>
      <p:cxnSp>
        <p:nvCxnSpPr>
          <p:cNvPr id="10" name="Straight Arrow Connector 9"/>
          <p:cNvCxnSpPr>
            <a:stCxn id="9" idx="1"/>
          </p:cNvCxnSpPr>
          <p:nvPr/>
        </p:nvCxnSpPr>
        <p:spPr>
          <a:xfrm flipH="1">
            <a:off x="7702460" y="29124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173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778" y="2832016"/>
            <a:ext cx="6032573" cy="305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ar-JO" sz="3200" dirty="0"/>
              <a:t>الملف </a:t>
            </a:r>
            <a:r>
              <a:rPr lang="ar-JO" sz="3200" dirty="0" smtClean="0"/>
              <a:t>الشخصي </a:t>
            </a:r>
            <a:r>
              <a:rPr lang="en-US" sz="3200" dirty="0" smtClean="0"/>
              <a:t> Profile</a:t>
            </a:r>
            <a:r>
              <a:rPr lang="ar-JO" sz="3200" dirty="0" smtClean="0"/>
              <a:t/>
            </a:r>
            <a:br>
              <a:rPr lang="ar-JO" sz="32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23</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smtClean="0"/>
              <a:t>الانجازات </a:t>
            </a:r>
            <a:r>
              <a:rPr lang="en-US" sz="1800" dirty="0" smtClean="0"/>
              <a:t>Accomplishments</a:t>
            </a:r>
            <a:r>
              <a:rPr lang="ar-JO" sz="1800" dirty="0" smtClean="0"/>
              <a:t>: </a:t>
            </a:r>
            <a:r>
              <a:rPr lang="ar-JO" sz="1800" b="0" dirty="0" smtClean="0"/>
              <a:t>قائمة بالإنجازات</a:t>
            </a:r>
            <a:r>
              <a:rPr lang="ar-JO" sz="1800" dirty="0" smtClean="0"/>
              <a:t> </a:t>
            </a:r>
            <a:r>
              <a:rPr lang="ar-JO" sz="1800" b="0" dirty="0" smtClean="0"/>
              <a:t>التي قمت بها. الانجازات تتضمن الشهادات </a:t>
            </a:r>
            <a:r>
              <a:rPr lang="en-US" sz="1800" b="0" dirty="0" smtClean="0"/>
              <a:t>certificates</a:t>
            </a:r>
            <a:r>
              <a:rPr lang="ar-JO" sz="1800" b="0" dirty="0" smtClean="0"/>
              <a:t> والمشاريع </a:t>
            </a:r>
            <a:r>
              <a:rPr lang="en-US" sz="1800" b="0" dirty="0" smtClean="0"/>
              <a:t>Projects</a:t>
            </a:r>
            <a:r>
              <a:rPr lang="ar-JO" sz="1800" b="0" dirty="0" smtClean="0"/>
              <a:t> واللغات </a:t>
            </a:r>
            <a:r>
              <a:rPr lang="en-US" sz="1800" b="0" dirty="0" smtClean="0"/>
              <a:t>Languages</a:t>
            </a:r>
            <a:r>
              <a:rPr lang="ar-JO" sz="1800" b="0" dirty="0" smtClean="0"/>
              <a:t> والمنشورات </a:t>
            </a:r>
            <a:r>
              <a:rPr lang="en-US" sz="1800" b="0" dirty="0" smtClean="0"/>
              <a:t>publications</a:t>
            </a:r>
            <a:r>
              <a:rPr lang="ar-JO" sz="1800" b="0" dirty="0" smtClean="0"/>
              <a:t> والدورات </a:t>
            </a:r>
            <a:r>
              <a:rPr lang="en-US" sz="1800" b="0" dirty="0" smtClean="0"/>
              <a:t>Courses</a:t>
            </a:r>
            <a:r>
              <a:rPr lang="ar-JO" sz="1800" b="0" dirty="0" smtClean="0"/>
              <a:t> وبراءات الاختراع </a:t>
            </a:r>
            <a:r>
              <a:rPr lang="en-US" sz="1800" b="0" dirty="0" smtClean="0"/>
              <a:t> patent</a:t>
            </a:r>
            <a:r>
              <a:rPr lang="ar-JO" sz="1800" b="0" dirty="0" smtClean="0"/>
              <a:t>ودرجات الاختبار </a:t>
            </a:r>
            <a:r>
              <a:rPr lang="en-US" sz="1800" b="0" dirty="0"/>
              <a:t>test </a:t>
            </a:r>
            <a:r>
              <a:rPr lang="en-US" sz="1800" b="0" dirty="0" smtClean="0"/>
              <a:t>scores</a:t>
            </a:r>
            <a:r>
              <a:rPr lang="ar-JO" sz="1800" b="0" dirty="0" smtClean="0"/>
              <a:t> والمنظمات التي تهتم بها </a:t>
            </a:r>
            <a:r>
              <a:rPr lang="en-US" sz="1800" b="0" dirty="0"/>
              <a:t>organizations</a:t>
            </a:r>
          </a:p>
          <a:p>
            <a:pPr marL="285750" indent="-285750">
              <a:buClr>
                <a:schemeClr val="tx2"/>
              </a:buClr>
              <a:buFont typeface="Arial" panose="020B0604020202020204" pitchFamily="34" charset="0"/>
              <a:buChar char="•"/>
            </a:pPr>
            <a:endParaRPr lang="en-US" sz="1800" dirty="0" smtClean="0"/>
          </a:p>
          <a:p>
            <a:endParaRPr lang="en-US" dirty="0"/>
          </a:p>
        </p:txBody>
      </p:sp>
      <p:sp>
        <p:nvSpPr>
          <p:cNvPr id="7" name="Rectangle 6"/>
          <p:cNvSpPr/>
          <p:nvPr/>
        </p:nvSpPr>
        <p:spPr>
          <a:xfrm>
            <a:off x="7953672" y="2991160"/>
            <a:ext cx="1190328" cy="338554"/>
          </a:xfrm>
          <a:prstGeom prst="rect">
            <a:avLst/>
          </a:prstGeom>
        </p:spPr>
        <p:txBody>
          <a:bodyPr wrap="square">
            <a:spAutoFit/>
          </a:bodyPr>
          <a:lstStyle/>
          <a:p>
            <a:r>
              <a:rPr lang="ar-JO" sz="1600" b="1" dirty="0" smtClean="0"/>
              <a:t>اضافة</a:t>
            </a:r>
            <a:endParaRPr lang="en-US" sz="1600" b="1" dirty="0"/>
          </a:p>
        </p:txBody>
      </p:sp>
      <p:cxnSp>
        <p:nvCxnSpPr>
          <p:cNvPr id="8" name="Straight Arrow Connector 7"/>
          <p:cNvCxnSpPr>
            <a:stCxn id="7" idx="1"/>
          </p:cNvCxnSpPr>
          <p:nvPr/>
        </p:nvCxnSpPr>
        <p:spPr>
          <a:xfrm flipH="1">
            <a:off x="7696498" y="3160437"/>
            <a:ext cx="257174"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71088" y="3448360"/>
            <a:ext cx="868112" cy="584775"/>
          </a:xfrm>
          <a:prstGeom prst="rect">
            <a:avLst/>
          </a:prstGeom>
        </p:spPr>
        <p:txBody>
          <a:bodyPr wrap="square">
            <a:spAutoFit/>
          </a:bodyPr>
          <a:lstStyle/>
          <a:p>
            <a:r>
              <a:rPr lang="ar-JO" sz="1600" b="1" dirty="0" smtClean="0"/>
              <a:t>عرض وتعديل</a:t>
            </a:r>
            <a:endParaRPr lang="en-US" sz="1600" b="1" dirty="0"/>
          </a:p>
        </p:txBody>
      </p:sp>
      <p:cxnSp>
        <p:nvCxnSpPr>
          <p:cNvPr id="10" name="Straight Arrow Connector 9"/>
          <p:cNvCxnSpPr>
            <a:stCxn id="9" idx="1"/>
          </p:cNvCxnSpPr>
          <p:nvPr/>
        </p:nvCxnSpPr>
        <p:spPr>
          <a:xfrm flipH="1" flipV="1">
            <a:off x="7713916" y="3617639"/>
            <a:ext cx="257172" cy="12310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063661" y="4343400"/>
            <a:ext cx="5664110" cy="747141"/>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le 11"/>
          <p:cNvSpPr/>
          <p:nvPr/>
        </p:nvSpPr>
        <p:spPr>
          <a:xfrm>
            <a:off x="2033997" y="3448360"/>
            <a:ext cx="5664110" cy="747141"/>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2063661" y="5181600"/>
            <a:ext cx="5664110" cy="860344"/>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881906" y="3657600"/>
            <a:ext cx="912941" cy="338554"/>
          </a:xfrm>
          <a:prstGeom prst="rect">
            <a:avLst/>
          </a:prstGeom>
        </p:spPr>
        <p:txBody>
          <a:bodyPr wrap="square">
            <a:spAutoFit/>
          </a:bodyPr>
          <a:lstStyle/>
          <a:p>
            <a:r>
              <a:rPr lang="ar-JO" sz="1600" b="1" dirty="0"/>
              <a:t>الشهادات</a:t>
            </a:r>
            <a:endParaRPr lang="en-US" sz="1600" b="1" dirty="0"/>
          </a:p>
        </p:txBody>
      </p:sp>
      <p:cxnSp>
        <p:nvCxnSpPr>
          <p:cNvPr id="15" name="Straight Arrow Connector 14"/>
          <p:cNvCxnSpPr/>
          <p:nvPr/>
        </p:nvCxnSpPr>
        <p:spPr>
          <a:xfrm>
            <a:off x="1682661" y="3826877"/>
            <a:ext cx="26116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96238" y="4648200"/>
            <a:ext cx="898609" cy="338554"/>
          </a:xfrm>
          <a:prstGeom prst="rect">
            <a:avLst/>
          </a:prstGeom>
        </p:spPr>
        <p:txBody>
          <a:bodyPr wrap="square">
            <a:spAutoFit/>
          </a:bodyPr>
          <a:lstStyle/>
          <a:p>
            <a:r>
              <a:rPr lang="ar-JO" sz="1600" b="1" dirty="0" smtClean="0"/>
              <a:t>المشاريع</a:t>
            </a:r>
            <a:endParaRPr lang="en-US" sz="1600" b="1" dirty="0"/>
          </a:p>
        </p:txBody>
      </p:sp>
      <p:cxnSp>
        <p:nvCxnSpPr>
          <p:cNvPr id="21" name="Straight Arrow Connector 20"/>
          <p:cNvCxnSpPr/>
          <p:nvPr/>
        </p:nvCxnSpPr>
        <p:spPr>
          <a:xfrm>
            <a:off x="1682661" y="4826893"/>
            <a:ext cx="26116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83664" y="5715000"/>
            <a:ext cx="723758" cy="338554"/>
          </a:xfrm>
          <a:prstGeom prst="rect">
            <a:avLst/>
          </a:prstGeom>
        </p:spPr>
        <p:txBody>
          <a:bodyPr wrap="square">
            <a:spAutoFit/>
          </a:bodyPr>
          <a:lstStyle/>
          <a:p>
            <a:r>
              <a:rPr lang="ar-JO" sz="1600" b="1" dirty="0" smtClean="0"/>
              <a:t>اللغات</a:t>
            </a:r>
            <a:endParaRPr lang="en-US" sz="1600" b="1" dirty="0"/>
          </a:p>
        </p:txBody>
      </p:sp>
      <p:cxnSp>
        <p:nvCxnSpPr>
          <p:cNvPr id="23" name="Straight Arrow Connector 22"/>
          <p:cNvCxnSpPr/>
          <p:nvPr/>
        </p:nvCxnSpPr>
        <p:spPr>
          <a:xfrm>
            <a:off x="1682660" y="5894082"/>
            <a:ext cx="26116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728351" y="4588877"/>
            <a:ext cx="257172"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734510" y="5334000"/>
            <a:ext cx="257172"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985523" y="4424582"/>
            <a:ext cx="868112" cy="584775"/>
          </a:xfrm>
          <a:prstGeom prst="rect">
            <a:avLst/>
          </a:prstGeom>
        </p:spPr>
        <p:txBody>
          <a:bodyPr wrap="square">
            <a:spAutoFit/>
          </a:bodyPr>
          <a:lstStyle/>
          <a:p>
            <a:r>
              <a:rPr lang="ar-JO" sz="1600" b="1" dirty="0" smtClean="0"/>
              <a:t>عرض وتعديل</a:t>
            </a:r>
            <a:endParaRPr lang="en-US" sz="1600" b="1" dirty="0"/>
          </a:p>
        </p:txBody>
      </p:sp>
      <p:sp>
        <p:nvSpPr>
          <p:cNvPr id="26" name="Rectangle 25"/>
          <p:cNvSpPr/>
          <p:nvPr/>
        </p:nvSpPr>
        <p:spPr>
          <a:xfrm>
            <a:off x="7985523" y="5216200"/>
            <a:ext cx="868112" cy="584775"/>
          </a:xfrm>
          <a:prstGeom prst="rect">
            <a:avLst/>
          </a:prstGeom>
        </p:spPr>
        <p:txBody>
          <a:bodyPr wrap="square">
            <a:spAutoFit/>
          </a:bodyPr>
          <a:lstStyle/>
          <a:p>
            <a:r>
              <a:rPr lang="ar-JO" sz="1600" b="1" dirty="0" smtClean="0"/>
              <a:t>عرض وتعديل</a:t>
            </a:r>
            <a:endParaRPr lang="en-US" sz="1600" b="1" dirty="0"/>
          </a:p>
        </p:txBody>
      </p:sp>
    </p:spTree>
    <p:extLst>
      <p:ext uri="{BB962C8B-B14F-4D97-AF65-F5344CB8AC3E}">
        <p14:creationId xmlns:p14="http://schemas.microsoft.com/office/powerpoint/2010/main" val="1532427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a:t>
            </a:r>
            <a:r>
              <a:rPr lang="ar-JO" sz="3200" dirty="0" smtClean="0"/>
              <a:t>الشخصي </a:t>
            </a:r>
            <a:r>
              <a:rPr lang="en-US" sz="3200" dirty="0" smtClean="0"/>
              <a:t> Profile</a:t>
            </a:r>
            <a:r>
              <a:rPr lang="ar-JO" sz="3200" dirty="0" smtClean="0"/>
              <a:t/>
            </a:r>
            <a:br>
              <a:rPr lang="ar-JO" sz="32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24</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a:t>المهارات </a:t>
            </a:r>
            <a:r>
              <a:rPr lang="ar-JO" sz="1800" dirty="0" smtClean="0"/>
              <a:t>والمصادقات </a:t>
            </a:r>
            <a:r>
              <a:rPr lang="en-US" sz="1800" dirty="0" smtClean="0"/>
              <a:t>Skills &amp; Endorsements</a:t>
            </a:r>
            <a:r>
              <a:rPr lang="ar-JO" sz="1800" dirty="0" smtClean="0"/>
              <a:t>: </a:t>
            </a:r>
            <a:r>
              <a:rPr lang="ar-JO" sz="1800" b="0" dirty="0" smtClean="0"/>
              <a:t>في هذا القسم تستطيع اضافة اي عدد من المهارات الجديدة التي تتمتع بها كما يستطيع الاخرين المصادقة على مهاراتك.</a:t>
            </a:r>
            <a:endParaRPr lang="en-US" sz="1800" b="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ar-JO" sz="1800" dirty="0" smtClean="0"/>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67000"/>
            <a:ext cx="76200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248400" y="2354337"/>
            <a:ext cx="1190328" cy="338554"/>
          </a:xfrm>
          <a:prstGeom prst="rect">
            <a:avLst/>
          </a:prstGeom>
        </p:spPr>
        <p:txBody>
          <a:bodyPr wrap="square">
            <a:spAutoFit/>
          </a:bodyPr>
          <a:lstStyle/>
          <a:p>
            <a:r>
              <a:rPr lang="ar-JO" sz="1600" b="1" dirty="0" smtClean="0"/>
              <a:t>اضافة</a:t>
            </a:r>
            <a:endParaRPr lang="en-US" sz="1600" b="1" dirty="0"/>
          </a:p>
        </p:txBody>
      </p:sp>
      <p:cxnSp>
        <p:nvCxnSpPr>
          <p:cNvPr id="7" name="Straight Arrow Connector 6"/>
          <p:cNvCxnSpPr/>
          <p:nvPr/>
        </p:nvCxnSpPr>
        <p:spPr>
          <a:xfrm>
            <a:off x="6462564" y="2692891"/>
            <a:ext cx="0" cy="27890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96200" y="2886351"/>
            <a:ext cx="534121" cy="338554"/>
          </a:xfrm>
          <a:prstGeom prst="rect">
            <a:avLst/>
          </a:prstGeom>
        </p:spPr>
        <p:txBody>
          <a:bodyPr wrap="none">
            <a:spAutoFit/>
          </a:bodyPr>
          <a:lstStyle/>
          <a:p>
            <a:r>
              <a:rPr lang="ar-JO" sz="1600" b="1" dirty="0" smtClean="0"/>
              <a:t>تعديل</a:t>
            </a:r>
            <a:endParaRPr lang="en-US" sz="1600" b="1" dirty="0"/>
          </a:p>
        </p:txBody>
      </p:sp>
      <p:cxnSp>
        <p:nvCxnSpPr>
          <p:cNvPr id="11" name="Straight Arrow Connector 10"/>
          <p:cNvCxnSpPr>
            <a:stCxn id="10" idx="1"/>
          </p:cNvCxnSpPr>
          <p:nvPr/>
        </p:nvCxnSpPr>
        <p:spPr>
          <a:xfrm flipH="1">
            <a:off x="7439026" y="3055628"/>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455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a:t>اضافة مهارة</a:t>
            </a:r>
            <a:br>
              <a:rPr lang="ar-JO"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25</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626" y="2133600"/>
            <a:ext cx="6088811" cy="432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970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26</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2362200"/>
            <a:ext cx="71723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042366" y="3200400"/>
            <a:ext cx="603050" cy="338554"/>
          </a:xfrm>
          <a:prstGeom prst="rect">
            <a:avLst/>
          </a:prstGeom>
        </p:spPr>
        <p:txBody>
          <a:bodyPr wrap="none">
            <a:spAutoFit/>
          </a:bodyPr>
          <a:lstStyle/>
          <a:p>
            <a:r>
              <a:rPr lang="ar-JO" sz="1600" b="1" dirty="0" smtClean="0"/>
              <a:t>تحريك</a:t>
            </a:r>
            <a:endParaRPr lang="en-US" sz="1600" b="1" dirty="0"/>
          </a:p>
        </p:txBody>
      </p:sp>
      <p:cxnSp>
        <p:nvCxnSpPr>
          <p:cNvPr id="7" name="Straight Arrow Connector 6"/>
          <p:cNvCxnSpPr>
            <a:stCxn id="6" idx="1"/>
          </p:cNvCxnSpPr>
          <p:nvPr/>
        </p:nvCxnSpPr>
        <p:spPr>
          <a:xfrm flipH="1">
            <a:off x="7785192" y="3369677"/>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200" y="3124200"/>
            <a:ext cx="518091" cy="338554"/>
          </a:xfrm>
          <a:prstGeom prst="rect">
            <a:avLst/>
          </a:prstGeom>
        </p:spPr>
        <p:txBody>
          <a:bodyPr wrap="none">
            <a:spAutoFit/>
          </a:bodyPr>
          <a:lstStyle/>
          <a:p>
            <a:r>
              <a:rPr lang="ar-JO" sz="1600" b="1" dirty="0" smtClean="0"/>
              <a:t>حذف</a:t>
            </a:r>
            <a:endParaRPr lang="en-US" sz="1600" b="1" dirty="0"/>
          </a:p>
        </p:txBody>
      </p:sp>
      <p:cxnSp>
        <p:nvCxnSpPr>
          <p:cNvPr id="9" name="Straight Arrow Connector 8"/>
          <p:cNvCxnSpPr>
            <a:stCxn id="8" idx="3"/>
          </p:cNvCxnSpPr>
          <p:nvPr/>
        </p:nvCxnSpPr>
        <p:spPr>
          <a:xfrm>
            <a:off x="594291" y="3293477"/>
            <a:ext cx="47250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581400" y="2895600"/>
            <a:ext cx="1143000" cy="830997"/>
          </a:xfrm>
          <a:prstGeom prst="rect">
            <a:avLst/>
          </a:prstGeom>
        </p:spPr>
        <p:txBody>
          <a:bodyPr wrap="square">
            <a:spAutoFit/>
          </a:bodyPr>
          <a:lstStyle/>
          <a:p>
            <a:r>
              <a:rPr lang="ar-JO" sz="1600" b="1" dirty="0" smtClean="0"/>
              <a:t>عدد الأشخاص الذين صادقوا على مهارتك </a:t>
            </a:r>
            <a:endParaRPr lang="en-US" sz="1600" b="1" dirty="0"/>
          </a:p>
        </p:txBody>
      </p:sp>
      <p:cxnSp>
        <p:nvCxnSpPr>
          <p:cNvPr id="13" name="Straight Arrow Connector 12"/>
          <p:cNvCxnSpPr>
            <a:stCxn id="12" idx="1"/>
          </p:cNvCxnSpPr>
          <p:nvPr/>
        </p:nvCxnSpPr>
        <p:spPr>
          <a:xfrm flipH="1">
            <a:off x="3324226" y="3311099"/>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009649" y="4533900"/>
            <a:ext cx="2419351"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3733800" y="4524651"/>
            <a:ext cx="803425" cy="338554"/>
          </a:xfrm>
          <a:prstGeom prst="rect">
            <a:avLst/>
          </a:prstGeom>
        </p:spPr>
        <p:txBody>
          <a:bodyPr wrap="none">
            <a:spAutoFit/>
          </a:bodyPr>
          <a:lstStyle/>
          <a:p>
            <a:r>
              <a:rPr lang="ar-JO" sz="1600" b="1" dirty="0" smtClean="0"/>
              <a:t>الاعدادات</a:t>
            </a:r>
            <a:endParaRPr lang="en-US" sz="1600" b="1" dirty="0"/>
          </a:p>
        </p:txBody>
      </p:sp>
      <p:cxnSp>
        <p:nvCxnSpPr>
          <p:cNvPr id="19" name="Straight Arrow Connector 18"/>
          <p:cNvCxnSpPr>
            <a:stCxn id="18" idx="1"/>
          </p:cNvCxnSpPr>
          <p:nvPr/>
        </p:nvCxnSpPr>
        <p:spPr>
          <a:xfrm flipH="1">
            <a:off x="3476626" y="4693928"/>
            <a:ext cx="25717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457200" y="1752600"/>
            <a:ext cx="7620000" cy="4373563"/>
          </a:xfrm>
        </p:spPr>
        <p:txBody>
          <a:bodyPr/>
          <a:lstStyle/>
          <a:p>
            <a:r>
              <a:rPr lang="ar-JO" dirty="0"/>
              <a:t>تعديل المهارات</a:t>
            </a:r>
            <a:br>
              <a:rPr lang="ar-JO" dirty="0"/>
            </a:br>
            <a:endParaRPr lang="ar-JO" dirty="0"/>
          </a:p>
        </p:txBody>
      </p:sp>
      <p:sp>
        <p:nvSpPr>
          <p:cNvPr id="22" name="Rounded Rectangle 21"/>
          <p:cNvSpPr/>
          <p:nvPr/>
        </p:nvSpPr>
        <p:spPr>
          <a:xfrm>
            <a:off x="2846104" y="3200400"/>
            <a:ext cx="354296"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25667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r>
              <a:rPr lang="ar-JO" sz="3200" dirty="0"/>
              <a:t/>
            </a:r>
            <a:br>
              <a:rPr lang="ar-JO" sz="3200" dirty="0"/>
            </a:br>
            <a:endParaRPr lang="ar-JO" dirty="0"/>
          </a:p>
        </p:txBody>
      </p:sp>
      <p:sp>
        <p:nvSpPr>
          <p:cNvPr id="3" name="Content Placeholder 2"/>
          <p:cNvSpPr>
            <a:spLocks noGrp="1"/>
          </p:cNvSpPr>
          <p:nvPr>
            <p:ph idx="1"/>
          </p:nvPr>
        </p:nvSpPr>
        <p:spPr/>
        <p:txBody>
          <a:bodyPr/>
          <a:lstStyle/>
          <a:p>
            <a:r>
              <a:rPr lang="ar-JO" dirty="0"/>
              <a:t>اعدادات المهارات</a:t>
            </a:r>
            <a:r>
              <a:rPr lang="en-US" dirty="0"/>
              <a:t/>
            </a:r>
            <a:br>
              <a:rPr lang="en-US" dirty="0"/>
            </a:b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27</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47900"/>
            <a:ext cx="715327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76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المصادقة على مهارات الاخرين </a:t>
            </a:r>
            <a:r>
              <a:rPr lang="en-US" dirty="0" smtClean="0"/>
              <a:t>Endorse skills</a:t>
            </a:r>
            <a:endParaRPr lang="ar-JO"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smtClean="0"/>
              <a:t>للمصادقة على مهارة أحد </a:t>
            </a:r>
            <a:r>
              <a:rPr lang="ar-JO" b="0" dirty="0"/>
              <a:t>ج</a:t>
            </a:r>
            <a:r>
              <a:rPr lang="ar-JO" b="0" dirty="0" smtClean="0"/>
              <a:t>هات الاتصال قم بالدخول الى صفحته الشخصية ثم قم بالضغط على اشارة + بجانب المهارة في قسم المهارات والمصادقات</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28</a:t>
            </a:fld>
            <a:endParaRPr lang="en-GB"/>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674793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0164" y="3700046"/>
            <a:ext cx="1984839" cy="338554"/>
          </a:xfrm>
          <a:prstGeom prst="rect">
            <a:avLst/>
          </a:prstGeom>
        </p:spPr>
        <p:txBody>
          <a:bodyPr wrap="none">
            <a:spAutoFit/>
          </a:bodyPr>
          <a:lstStyle/>
          <a:p>
            <a:r>
              <a:rPr lang="ar-JO" sz="1600" b="1" dirty="0" smtClean="0"/>
              <a:t>تمت المصادقة على المهارة</a:t>
            </a:r>
            <a:endParaRPr lang="en-US" sz="1600" b="1" dirty="0"/>
          </a:p>
        </p:txBody>
      </p:sp>
      <p:cxnSp>
        <p:nvCxnSpPr>
          <p:cNvPr id="7" name="Straight Arrow Connector 6"/>
          <p:cNvCxnSpPr>
            <a:stCxn id="6" idx="3"/>
          </p:cNvCxnSpPr>
          <p:nvPr/>
        </p:nvCxnSpPr>
        <p:spPr>
          <a:xfrm flipV="1">
            <a:off x="1974675" y="3547647"/>
            <a:ext cx="539925" cy="32167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3527" y="4614446"/>
            <a:ext cx="1563248" cy="338554"/>
          </a:xfrm>
          <a:prstGeom prst="rect">
            <a:avLst/>
          </a:prstGeom>
        </p:spPr>
        <p:txBody>
          <a:bodyPr wrap="none">
            <a:spAutoFit/>
          </a:bodyPr>
          <a:lstStyle/>
          <a:p>
            <a:r>
              <a:rPr lang="ar-JO" sz="1600" b="1" dirty="0"/>
              <a:t>ل</a:t>
            </a:r>
            <a:r>
              <a:rPr lang="ar-JO" sz="1600" b="1" dirty="0" smtClean="0"/>
              <a:t>لمصادقة على مهارة</a:t>
            </a:r>
            <a:endParaRPr lang="en-US" sz="1600" b="1" dirty="0"/>
          </a:p>
        </p:txBody>
      </p:sp>
      <p:cxnSp>
        <p:nvCxnSpPr>
          <p:cNvPr id="11" name="Straight Arrow Connector 10"/>
          <p:cNvCxnSpPr>
            <a:stCxn id="10" idx="3"/>
          </p:cNvCxnSpPr>
          <p:nvPr/>
        </p:nvCxnSpPr>
        <p:spPr>
          <a:xfrm flipV="1">
            <a:off x="1696775" y="4462047"/>
            <a:ext cx="1113916" cy="32167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170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29</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smtClean="0"/>
              <a:t>الاهتمامات </a:t>
            </a:r>
            <a:r>
              <a:rPr lang="en-US" sz="1800" dirty="0" smtClean="0"/>
              <a:t>Interests</a:t>
            </a:r>
            <a:r>
              <a:rPr lang="ar-JO" sz="1800" dirty="0" smtClean="0"/>
              <a:t>: </a:t>
            </a:r>
            <a:r>
              <a:rPr lang="ar-JO" sz="1800" b="0" dirty="0" smtClean="0"/>
              <a:t>المجموعات والشركات والجهات التعليمية المهتم بها.</a:t>
            </a:r>
            <a:endParaRPr lang="en-US" sz="1800" b="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ar-JO" sz="1800" dirty="0" smtClean="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6924675" cy="320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158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sz="2800" dirty="0">
                <a:latin typeface="Arial" pitchFamily="34" charset="0"/>
                <a:cs typeface="Arial" pitchFamily="34" charset="0"/>
              </a:rPr>
              <a:t/>
            </a:r>
            <a:br>
              <a:rPr lang="ar-EG" sz="2800" dirty="0">
                <a:latin typeface="Arial" pitchFamily="34" charset="0"/>
                <a:cs typeface="Arial" pitchFamily="34" charset="0"/>
              </a:rPr>
            </a:br>
            <a:r>
              <a:rPr lang="ar-EG" sz="2800" dirty="0">
                <a:latin typeface="Arial" pitchFamily="34" charset="0"/>
                <a:cs typeface="Arial" pitchFamily="34" charset="0"/>
              </a:rPr>
              <a:t>لماذا يجب أن يكون </a:t>
            </a:r>
            <a:r>
              <a:rPr lang="ar-EG" sz="2800" dirty="0" smtClean="0">
                <a:latin typeface="Arial" pitchFamily="34" charset="0"/>
                <a:cs typeface="Arial" pitchFamily="34" charset="0"/>
              </a:rPr>
              <a:t>لدي</a:t>
            </a:r>
            <a:r>
              <a:rPr lang="ar-JO" sz="2800" dirty="0" smtClean="0">
                <a:latin typeface="Arial" pitchFamily="34" charset="0"/>
                <a:cs typeface="Arial" pitchFamily="34" charset="0"/>
              </a:rPr>
              <a:t>ك</a:t>
            </a:r>
            <a:r>
              <a:rPr lang="ar-EG" sz="2800" dirty="0" smtClean="0">
                <a:latin typeface="Arial" pitchFamily="34" charset="0"/>
                <a:cs typeface="Arial" pitchFamily="34" charset="0"/>
              </a:rPr>
              <a:t> </a:t>
            </a:r>
            <a:r>
              <a:rPr lang="ar-EG" sz="2800" dirty="0">
                <a:latin typeface="Arial" pitchFamily="34" charset="0"/>
                <a:cs typeface="Arial" pitchFamily="34" charset="0"/>
              </a:rPr>
              <a:t>حساب على موقع </a:t>
            </a:r>
            <a:r>
              <a:rPr lang="ar-JO" sz="2800" dirty="0"/>
              <a:t> لينكد ان</a:t>
            </a:r>
            <a:r>
              <a:rPr lang="en-GB" sz="2800" dirty="0" smtClean="0">
                <a:latin typeface="Arial" pitchFamily="34" charset="0"/>
                <a:cs typeface="Arial" pitchFamily="34" charset="0"/>
              </a:rPr>
              <a:t>؟</a:t>
            </a:r>
            <a:r>
              <a:rPr lang="ar-JO" sz="2800" dirty="0" smtClean="0">
                <a:latin typeface="Arial" pitchFamily="34" charset="0"/>
                <a:cs typeface="Arial" pitchFamily="34" charset="0"/>
              </a:rPr>
              <a:t/>
            </a:r>
            <a:br>
              <a:rPr lang="ar-JO" sz="2800" dirty="0" smtClean="0">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Clr>
                <a:schemeClr val="tx2"/>
              </a:buClr>
              <a:buFont typeface="+mj-lt"/>
              <a:buAutoNum type="arabicPeriod"/>
            </a:pPr>
            <a:r>
              <a:rPr lang="ar-JO" sz="2200" dirty="0" smtClean="0"/>
              <a:t>لإظهار </a:t>
            </a:r>
            <a:r>
              <a:rPr lang="ar-EG" sz="2200" dirty="0"/>
              <a:t>شخصيتك </a:t>
            </a:r>
            <a:r>
              <a:rPr lang="ar-EG" sz="2200" dirty="0" smtClean="0"/>
              <a:t>المهنية:</a:t>
            </a:r>
            <a:r>
              <a:rPr lang="ar-JO" sz="2200" dirty="0" smtClean="0"/>
              <a:t> </a:t>
            </a:r>
            <a:r>
              <a:rPr lang="ar-JO" sz="2200" b="0" dirty="0" smtClean="0"/>
              <a:t>يظهر </a:t>
            </a:r>
            <a:r>
              <a:rPr lang="ar-JO" sz="2200" b="0" dirty="0"/>
              <a:t>حساب </a:t>
            </a:r>
            <a:r>
              <a:rPr lang="ar-JO" sz="2400" b="0" dirty="0"/>
              <a:t>لينكد ان </a:t>
            </a:r>
            <a:r>
              <a:rPr lang="ar-JO" sz="2200" b="0" dirty="0" smtClean="0"/>
              <a:t>في </a:t>
            </a:r>
            <a:r>
              <a:rPr lang="ar-JO" sz="2200" b="0" dirty="0"/>
              <a:t>أول نتائج البحث عنك. لذلك فمن المهم ان تتحكم بالصورة الأولى التي ستنطبع حول شخصيتك المهنية.</a:t>
            </a:r>
            <a:endParaRPr lang="en-US" sz="2200" b="0" dirty="0"/>
          </a:p>
          <a:p>
            <a:pPr marL="457200" indent="-457200">
              <a:buClr>
                <a:schemeClr val="tx2"/>
              </a:buClr>
              <a:buFont typeface="+mj-lt"/>
              <a:buAutoNum type="arabicPeriod"/>
            </a:pPr>
            <a:r>
              <a:rPr lang="ar-JO" sz="2200" dirty="0" smtClean="0"/>
              <a:t>للبقاء </a:t>
            </a:r>
            <a:r>
              <a:rPr lang="ar-JO" sz="2200" dirty="0"/>
              <a:t>على اتصال دائم </a:t>
            </a:r>
            <a:r>
              <a:rPr lang="ar-EG" sz="2200" dirty="0"/>
              <a:t>مع زملا</a:t>
            </a:r>
            <a:r>
              <a:rPr lang="ar-JO" sz="2200" dirty="0"/>
              <a:t>ء</a:t>
            </a:r>
            <a:r>
              <a:rPr lang="ar-EG" sz="2200" dirty="0"/>
              <a:t> العمل </a:t>
            </a:r>
            <a:r>
              <a:rPr lang="ar-JO" sz="2200" dirty="0" smtClean="0"/>
              <a:t>والاصدقاء</a:t>
            </a:r>
            <a:r>
              <a:rPr lang="ar-EG" sz="2200" dirty="0" smtClean="0"/>
              <a:t>:</a:t>
            </a:r>
            <a:r>
              <a:rPr lang="ar-JO" sz="2200" dirty="0" smtClean="0"/>
              <a:t> </a:t>
            </a:r>
            <a:r>
              <a:rPr lang="ar-JO" sz="2200" b="0" dirty="0" smtClean="0"/>
              <a:t>انضمامك </a:t>
            </a:r>
            <a:r>
              <a:rPr lang="ar-EG" sz="2200" b="0" dirty="0"/>
              <a:t>إلى شبكة </a:t>
            </a:r>
            <a:r>
              <a:rPr lang="ar-JO" sz="2200" b="0" dirty="0" smtClean="0"/>
              <a:t>لينكد ان</a:t>
            </a:r>
            <a:r>
              <a:rPr lang="en-GB" sz="2200" b="0" dirty="0" smtClean="0"/>
              <a:t> </a:t>
            </a:r>
            <a:r>
              <a:rPr lang="ar-JO" sz="2200" b="0" dirty="0"/>
              <a:t>يعني ان تكون </a:t>
            </a:r>
            <a:r>
              <a:rPr lang="ar-EG" sz="2200" b="0" dirty="0"/>
              <a:t>دائماً مطلع على كل جديد يحدث في عالم الأعمال من إنشاء مشاريع وفرص عمل جديدة.</a:t>
            </a:r>
            <a:endParaRPr lang="en-US" sz="2200" b="0" dirty="0"/>
          </a:p>
          <a:p>
            <a:pPr marL="457200" indent="-457200">
              <a:buClr>
                <a:schemeClr val="tx2"/>
              </a:buClr>
              <a:buFont typeface="+mj-lt"/>
              <a:buAutoNum type="arabicPeriod"/>
            </a:pPr>
            <a:r>
              <a:rPr lang="ar-JO" sz="2200" dirty="0" smtClean="0"/>
              <a:t>الاتصال </a:t>
            </a:r>
            <a:r>
              <a:rPr lang="ar-JO" sz="2200" dirty="0"/>
              <a:t>مع </a:t>
            </a:r>
            <a:r>
              <a:rPr lang="ar-EG" sz="2200" dirty="0"/>
              <a:t>الخبراء </a:t>
            </a:r>
            <a:r>
              <a:rPr lang="ar-JO" sz="2200" dirty="0" smtClean="0"/>
              <a:t>وأصحاب </a:t>
            </a:r>
            <a:r>
              <a:rPr lang="ar-JO" sz="2200" dirty="0"/>
              <a:t>الأفكار</a:t>
            </a:r>
            <a:r>
              <a:rPr lang="ar-EG" sz="2200" dirty="0"/>
              <a:t>في مجال عملك</a:t>
            </a:r>
            <a:r>
              <a:rPr lang="ar-EG" sz="2200" dirty="0" smtClean="0"/>
              <a:t>:</a:t>
            </a:r>
            <a:r>
              <a:rPr lang="ar-JO" sz="2200" dirty="0" smtClean="0"/>
              <a:t> </a:t>
            </a:r>
            <a:r>
              <a:rPr lang="ar-EG" sz="2200" b="0" dirty="0"/>
              <a:t> يمكنك أن تجد كل ما تحتاجه </a:t>
            </a:r>
            <a:r>
              <a:rPr lang="ar-JO" sz="2200" b="0" dirty="0" smtClean="0"/>
              <a:t>في </a:t>
            </a:r>
            <a:r>
              <a:rPr lang="ar-EG" sz="2200" b="0" dirty="0" smtClean="0"/>
              <a:t>موقع </a:t>
            </a:r>
            <a:r>
              <a:rPr lang="ar-JO" sz="2400" b="0" dirty="0"/>
              <a:t>لينكد ان </a:t>
            </a:r>
            <a:r>
              <a:rPr lang="ar-JO" sz="2400" b="0" dirty="0" smtClean="0"/>
              <a:t>من خلال </a:t>
            </a:r>
            <a:r>
              <a:rPr lang="ar-EG" sz="2200" b="0" dirty="0" smtClean="0"/>
              <a:t>أن </a:t>
            </a:r>
            <a:r>
              <a:rPr lang="ar-EG" sz="2200" b="0" dirty="0"/>
              <a:t>تتواصل مع الخبراء الموثوق بهم في مجال </a:t>
            </a:r>
            <a:r>
              <a:rPr lang="ar-EG" sz="2200" b="0" dirty="0" smtClean="0"/>
              <a:t>عملك </a:t>
            </a:r>
            <a:r>
              <a:rPr lang="ar-EG" sz="2200" b="0" dirty="0"/>
              <a:t>لأن الموقع يجعلك </a:t>
            </a:r>
            <a:r>
              <a:rPr lang="ar-EG" sz="2200" b="0" dirty="0" smtClean="0"/>
              <a:t>قادر</a:t>
            </a:r>
            <a:r>
              <a:rPr lang="ar-JO" sz="2200" b="0" dirty="0" smtClean="0"/>
              <a:t>اً</a:t>
            </a:r>
            <a:r>
              <a:rPr lang="ar-EG" sz="2200" b="0" dirty="0" smtClean="0"/>
              <a:t> </a:t>
            </a:r>
            <a:r>
              <a:rPr lang="ar-EG" sz="2200" b="0" dirty="0"/>
              <a:t>على إيجاد أي شيء تريده سواء البحث </a:t>
            </a:r>
            <a:r>
              <a:rPr lang="ar-JO" sz="2200" b="0" dirty="0" smtClean="0"/>
              <a:t>عن طريق </a:t>
            </a:r>
            <a:r>
              <a:rPr lang="ar-EG" sz="2200" b="0" dirty="0" smtClean="0"/>
              <a:t>تحديد </a:t>
            </a:r>
            <a:r>
              <a:rPr lang="ar-EG" sz="2200" b="0" dirty="0"/>
              <a:t>الاسم أو الوظيفة أو الموقع الجغرافي أو الشركة أو أي كلمة متعلقة بما تبحث عنه. </a:t>
            </a:r>
            <a:endParaRPr lang="en-US" sz="2200" b="0" dirty="0"/>
          </a:p>
          <a:p>
            <a:pPr marL="457200" indent="-457200">
              <a:buClr>
                <a:schemeClr val="tx2"/>
              </a:buClr>
              <a:buFont typeface="+mj-lt"/>
              <a:buAutoNum type="arabicPeriod"/>
            </a:pPr>
            <a:r>
              <a:rPr lang="ar-JO" sz="2200" dirty="0" smtClean="0"/>
              <a:t>التعرف </a:t>
            </a:r>
            <a:r>
              <a:rPr lang="ar-JO" sz="2200" dirty="0"/>
              <a:t>على </a:t>
            </a:r>
            <a:r>
              <a:rPr lang="ar-EG" sz="2200" dirty="0"/>
              <a:t>مزيد من </a:t>
            </a:r>
            <a:r>
              <a:rPr lang="ar-EG" sz="2200" dirty="0" smtClean="0"/>
              <a:t>الفرص:</a:t>
            </a:r>
            <a:r>
              <a:rPr lang="ar-JO" sz="2200" dirty="0" smtClean="0"/>
              <a:t> </a:t>
            </a:r>
            <a:r>
              <a:rPr lang="ar-EG" sz="2200" b="0" dirty="0" smtClean="0"/>
              <a:t>إن </a:t>
            </a:r>
            <a:r>
              <a:rPr lang="ar-EG" sz="2200" b="0" dirty="0"/>
              <a:t>كنت تبحث عن وظيفة أو </a:t>
            </a:r>
            <a:r>
              <a:rPr lang="ar-JO" sz="2200" b="0" dirty="0" smtClean="0"/>
              <a:t>أردت أن ت</a:t>
            </a:r>
            <a:r>
              <a:rPr lang="ar-EG" sz="2200" b="0" dirty="0" smtClean="0"/>
              <a:t>جذب </a:t>
            </a:r>
            <a:r>
              <a:rPr lang="ar-EG" sz="2200" b="0" dirty="0"/>
              <a:t>عملاء جدد أو حتى كنت ترغب في إثبات تواجداً قوياً على </a:t>
            </a:r>
            <a:r>
              <a:rPr lang="ar-JO" sz="2200" b="0" dirty="0" smtClean="0"/>
              <a:t>ال</a:t>
            </a:r>
            <a:r>
              <a:rPr lang="ar-EG" sz="2200" b="0" dirty="0" smtClean="0"/>
              <a:t>مستوى المهني</a:t>
            </a:r>
            <a:r>
              <a:rPr lang="ar-JO" sz="2200" b="0" dirty="0" smtClean="0"/>
              <a:t> </a:t>
            </a:r>
            <a:r>
              <a:rPr lang="ar-EG" sz="2200" b="0" dirty="0" smtClean="0"/>
              <a:t>كل </a:t>
            </a:r>
            <a:r>
              <a:rPr lang="ar-EG" sz="2200" b="0" dirty="0"/>
              <a:t>ذلك يمكنك أن تحققه من خلال موقع </a:t>
            </a:r>
            <a:r>
              <a:rPr lang="ar-JO" sz="2400" b="0" dirty="0"/>
              <a:t>لينكد ان </a:t>
            </a:r>
            <a:r>
              <a:rPr lang="ar-EG" sz="2200" b="0" dirty="0" smtClean="0"/>
              <a:t>لأنه </a:t>
            </a:r>
            <a:r>
              <a:rPr lang="ar-EG" sz="2200" b="0" dirty="0"/>
              <a:t>يساعدك على اكتشاف فرص عمل تتناسب معك كما يمكنك </a:t>
            </a:r>
            <a:r>
              <a:rPr lang="ar-EG" sz="2200" b="0" dirty="0" smtClean="0"/>
              <a:t>توسيع </a:t>
            </a:r>
            <a:r>
              <a:rPr lang="ar-EG" sz="2200" b="0" dirty="0"/>
              <a:t>نطاق </a:t>
            </a:r>
            <a:r>
              <a:rPr lang="ar-EG" sz="2200" b="0" dirty="0" smtClean="0"/>
              <a:t>أعمالك </a:t>
            </a:r>
            <a:r>
              <a:rPr lang="ar-EG" sz="2200" b="0" dirty="0"/>
              <a:t>من خلال جذب عملاء جدد</a:t>
            </a:r>
            <a:r>
              <a:rPr lang="ar-EG" sz="2200" b="0" dirty="0" smtClean="0"/>
              <a:t>.</a:t>
            </a:r>
            <a:endParaRPr lang="en-GB" sz="22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88068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الملف الشخصي </a:t>
            </a:r>
            <a:r>
              <a:rPr lang="en-US" sz="3200" dirty="0"/>
              <a:t> Profile</a:t>
            </a:r>
            <a:r>
              <a:rPr lang="ar-JO" sz="3200" dirty="0"/>
              <a:t/>
            </a:r>
            <a:br>
              <a:rPr lang="ar-JO" sz="3200" dirty="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30</a:t>
            </a:fld>
            <a:endParaRPr lang="en-GB"/>
          </a:p>
        </p:txBody>
      </p:sp>
      <p:sp>
        <p:nvSpPr>
          <p:cNvPr id="3" name="Content Placeholder 2"/>
          <p:cNvSpPr>
            <a:spLocks noGrp="1"/>
          </p:cNvSpPr>
          <p:nvPr>
            <p:ph idx="1"/>
          </p:nvPr>
        </p:nvSpPr>
        <p:spPr/>
        <p:txBody>
          <a:bodyPr/>
          <a:lstStyle/>
          <a:p>
            <a:pPr marL="285750" indent="-285750">
              <a:buClr>
                <a:schemeClr val="tx2"/>
              </a:buClr>
              <a:buFont typeface="Arial" panose="020B0604020202020204" pitchFamily="34" charset="0"/>
              <a:buChar char="•"/>
            </a:pPr>
            <a:r>
              <a:rPr lang="ar-JO" sz="1800" dirty="0" smtClean="0"/>
              <a:t>التوصيات </a:t>
            </a:r>
            <a:r>
              <a:rPr lang="en-US" sz="1800" dirty="0" smtClean="0"/>
              <a:t>Recommendations</a:t>
            </a:r>
            <a:r>
              <a:rPr lang="ar-JO" sz="1800" dirty="0" smtClean="0"/>
              <a:t>: </a:t>
            </a:r>
            <a:r>
              <a:rPr lang="ar-EG" sz="1800" b="0" dirty="0">
                <a:latin typeface="Arial" pitchFamily="34" charset="0"/>
                <a:cs typeface="Arial" pitchFamily="34" charset="0"/>
              </a:rPr>
              <a:t>هي التوصيات التي تطلبها من صاحب العمل أو مدير الشركة وتصف أداءك الوظيفي، وتعتبر مثل وسام أو شهادة تقديرٍ منه إليك. ويمكنك طلبها من مديرك عن طريق </a:t>
            </a:r>
            <a:r>
              <a:rPr lang="en-GB" sz="1800" b="0" dirty="0" smtClean="0">
                <a:latin typeface="Arial" pitchFamily="34" charset="0"/>
                <a:cs typeface="Arial" pitchFamily="34" charset="0"/>
              </a:rPr>
              <a:t>Ask to be Recommended</a:t>
            </a:r>
            <a:r>
              <a:rPr lang="ar-JO" sz="1800" b="0" dirty="0" smtClean="0">
                <a:latin typeface="Arial" pitchFamily="34" charset="0"/>
                <a:cs typeface="Arial" pitchFamily="34" charset="0"/>
              </a:rPr>
              <a:t>.</a:t>
            </a:r>
            <a:endParaRPr lang="en-US" sz="1800" b="0" dirty="0" smtClean="0"/>
          </a:p>
          <a:p>
            <a:pPr marL="285750" indent="-285750">
              <a:buClr>
                <a:schemeClr val="tx2"/>
              </a:buClr>
              <a:buFont typeface="Arial" panose="020B0604020202020204" pitchFamily="34" charset="0"/>
              <a:buChar char="•"/>
            </a:pPr>
            <a:endParaRPr lang="ar-JO" sz="1800" dirty="0" smtClean="0"/>
          </a:p>
          <a:p>
            <a:pPr marL="285750" indent="-285750">
              <a:buClr>
                <a:schemeClr val="tx2"/>
              </a:buClr>
              <a:buFont typeface="Arial" panose="020B0604020202020204" pitchFamily="34" charset="0"/>
              <a:buChar char="•"/>
            </a:pPr>
            <a:r>
              <a:rPr lang="ar-JO" sz="1800" dirty="0"/>
              <a:t>التوصيات التي تم كتابتها عنك</a:t>
            </a:r>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ar-JO" sz="1800" dirty="0" smtClean="0"/>
          </a:p>
          <a:p>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10379"/>
            <a:ext cx="7077075" cy="253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838200" y="3962400"/>
            <a:ext cx="971551"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Arrow Connector 6"/>
          <p:cNvCxnSpPr/>
          <p:nvPr/>
        </p:nvCxnSpPr>
        <p:spPr>
          <a:xfrm flipH="1">
            <a:off x="1809751" y="3313611"/>
            <a:ext cx="3524249" cy="64878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181852" y="3566061"/>
            <a:ext cx="485776"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5324476" y="3586200"/>
            <a:ext cx="1857375"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7829551" y="3410379"/>
            <a:ext cx="838200" cy="584775"/>
          </a:xfrm>
          <a:prstGeom prst="rect">
            <a:avLst/>
          </a:prstGeom>
        </p:spPr>
        <p:txBody>
          <a:bodyPr wrap="square">
            <a:spAutoFit/>
          </a:bodyPr>
          <a:lstStyle/>
          <a:p>
            <a:pPr algn="r" rtl="1"/>
            <a:r>
              <a:rPr lang="ar-JO" sz="1600" dirty="0" smtClean="0"/>
              <a:t>تعديل التوصيات</a:t>
            </a:r>
            <a:endParaRPr lang="en-US" sz="1600" dirty="0"/>
          </a:p>
        </p:txBody>
      </p:sp>
      <p:sp>
        <p:nvSpPr>
          <p:cNvPr id="13" name="Rectangle 12"/>
          <p:cNvSpPr/>
          <p:nvPr/>
        </p:nvSpPr>
        <p:spPr>
          <a:xfrm>
            <a:off x="4024313" y="3413661"/>
            <a:ext cx="838200" cy="584775"/>
          </a:xfrm>
          <a:prstGeom prst="rect">
            <a:avLst/>
          </a:prstGeom>
        </p:spPr>
        <p:txBody>
          <a:bodyPr wrap="square">
            <a:spAutoFit/>
          </a:bodyPr>
          <a:lstStyle/>
          <a:p>
            <a:pPr algn="r" rtl="1"/>
            <a:r>
              <a:rPr lang="ar-JO" sz="1600" dirty="0" smtClean="0"/>
              <a:t>لطلب توصية</a:t>
            </a:r>
            <a:endParaRPr lang="en-US" sz="1600" dirty="0"/>
          </a:p>
        </p:txBody>
      </p:sp>
      <p:cxnSp>
        <p:nvCxnSpPr>
          <p:cNvPr id="14" name="Straight Arrow Connector 13"/>
          <p:cNvCxnSpPr/>
          <p:nvPr/>
        </p:nvCxnSpPr>
        <p:spPr>
          <a:xfrm flipH="1">
            <a:off x="7667628" y="3702766"/>
            <a:ext cx="247649"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3"/>
          </p:cNvCxnSpPr>
          <p:nvPr/>
        </p:nvCxnSpPr>
        <p:spPr>
          <a:xfrm>
            <a:off x="4862513" y="3706049"/>
            <a:ext cx="384132"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292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a:t>التوصيات التي قمت بكتابتها لغيرك</a:t>
            </a:r>
            <a:endParaRPr lang="en-US" dirty="0"/>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31</a:t>
            </a:fld>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209800"/>
            <a:ext cx="761047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600200" y="2819400"/>
            <a:ext cx="971551" cy="34290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 name="Straight Arrow Connector 20"/>
          <p:cNvCxnSpPr/>
          <p:nvPr/>
        </p:nvCxnSpPr>
        <p:spPr>
          <a:xfrm flipH="1">
            <a:off x="2571752" y="1981200"/>
            <a:ext cx="2452684" cy="82023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759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smtClean="0"/>
              <a:t>طلب </a:t>
            </a:r>
            <a:r>
              <a:rPr lang="ar-JO" dirty="0"/>
              <a:t>توصية</a:t>
            </a:r>
            <a:endParaRPr lang="en-US" dirty="0"/>
          </a:p>
          <a:p>
            <a:r>
              <a:rPr lang="ar-JO" b="0" dirty="0" smtClean="0"/>
              <a:t>1. اختر الشخص الذي تريد أن تطلب منه كتابة توصية عنك</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32</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33675"/>
            <a:ext cx="715327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390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smtClean="0"/>
              <a:t>طلب توصية</a:t>
            </a:r>
            <a:endParaRPr lang="en-US" dirty="0" smtClean="0"/>
          </a:p>
          <a:p>
            <a:r>
              <a:rPr lang="ar-JO" b="0" dirty="0" smtClean="0"/>
              <a:t>2. اختر علاقتك مع الشخص الذي تريد أن تطلب منه كتابة توصية عنك ووظيفتك التي كونت علاقتك معه واضغط متابعة </a:t>
            </a:r>
            <a:r>
              <a:rPr lang="en-US" b="0" dirty="0" smtClean="0"/>
              <a:t>Next</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33</a:t>
            </a:fld>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691" y="2895600"/>
            <a:ext cx="646711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125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smtClean="0"/>
              <a:t>طلب توصية</a:t>
            </a:r>
            <a:endParaRPr lang="en-US" dirty="0" smtClean="0"/>
          </a:p>
          <a:p>
            <a:r>
              <a:rPr lang="ar-JO" b="0" dirty="0" smtClean="0"/>
              <a:t>3. حدد نص الرسالة التي سيستلمها الشخص الذي </a:t>
            </a:r>
            <a:r>
              <a:rPr lang="ar-JO" b="0" dirty="0"/>
              <a:t>س</a:t>
            </a:r>
            <a:r>
              <a:rPr lang="ar-JO" b="0" dirty="0" smtClean="0"/>
              <a:t>يكتب عنك التوصية ثم اضغط ارسال </a:t>
            </a:r>
            <a:r>
              <a:rPr lang="en-US" b="0" dirty="0" smtClean="0"/>
              <a:t>Send</a:t>
            </a:r>
            <a:endParaRPr lang="ar-JO"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34</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2917777"/>
            <a:ext cx="6116077" cy="363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781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r>
              <a:rPr lang="ar-JO" sz="3200" dirty="0"/>
              <a:t/>
            </a:r>
            <a:br>
              <a:rPr lang="ar-JO" sz="3200" dirty="0"/>
            </a:br>
            <a:endParaRPr lang="ar-JO" dirty="0"/>
          </a:p>
        </p:txBody>
      </p:sp>
      <p:sp>
        <p:nvSpPr>
          <p:cNvPr id="3" name="Content Placeholder 2"/>
          <p:cNvSpPr>
            <a:spLocks noGrp="1"/>
          </p:cNvSpPr>
          <p:nvPr>
            <p:ph idx="1"/>
          </p:nvPr>
        </p:nvSpPr>
        <p:spPr/>
        <p:txBody>
          <a:bodyPr/>
          <a:lstStyle/>
          <a:p>
            <a:pPr>
              <a:buClr>
                <a:schemeClr val="tx2"/>
              </a:buClr>
            </a:pPr>
            <a:r>
              <a:rPr lang="ar-JO" dirty="0"/>
              <a:t>التوصيات التي تم كتابتها </a:t>
            </a:r>
            <a:r>
              <a:rPr lang="ar-JO" dirty="0" smtClean="0"/>
              <a:t>عنك وتنتظر موافقتك لعرضها على الملف الشخصي أو طلب مراجعتها (التعديل عليها)</a:t>
            </a:r>
            <a:endParaRPr lang="ar-JO" dirty="0"/>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35</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51645"/>
            <a:ext cx="6370320" cy="397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11536" y="2551644"/>
            <a:ext cx="1143000" cy="584775"/>
          </a:xfrm>
          <a:prstGeom prst="rect">
            <a:avLst/>
          </a:prstGeom>
        </p:spPr>
        <p:txBody>
          <a:bodyPr wrap="square">
            <a:spAutoFit/>
          </a:bodyPr>
          <a:lstStyle/>
          <a:p>
            <a:pPr algn="r" rtl="1"/>
            <a:r>
              <a:rPr lang="ar-JO" sz="1600" dirty="0"/>
              <a:t>طلب </a:t>
            </a:r>
            <a:r>
              <a:rPr lang="ar-JO" sz="1600" dirty="0" smtClean="0"/>
              <a:t>المراجعة أو التعديل</a:t>
            </a:r>
            <a:endParaRPr lang="en-US" sz="1600" dirty="0"/>
          </a:p>
        </p:txBody>
      </p:sp>
      <p:cxnSp>
        <p:nvCxnSpPr>
          <p:cNvPr id="7" name="Straight Arrow Connector 6"/>
          <p:cNvCxnSpPr/>
          <p:nvPr/>
        </p:nvCxnSpPr>
        <p:spPr>
          <a:xfrm>
            <a:off x="5783036" y="3048000"/>
            <a:ext cx="0" cy="43634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48400" y="2539425"/>
            <a:ext cx="1339487" cy="830997"/>
          </a:xfrm>
          <a:prstGeom prst="rect">
            <a:avLst/>
          </a:prstGeom>
        </p:spPr>
        <p:txBody>
          <a:bodyPr wrap="square">
            <a:spAutoFit/>
          </a:bodyPr>
          <a:lstStyle/>
          <a:p>
            <a:pPr algn="r" rtl="1"/>
            <a:r>
              <a:rPr lang="ar-JO" sz="1600" dirty="0" smtClean="0"/>
              <a:t>للموافقة على عرضها </a:t>
            </a:r>
            <a:r>
              <a:rPr lang="ar-JO" sz="1600" dirty="0"/>
              <a:t>على الملف الشخصي</a:t>
            </a:r>
            <a:endParaRPr lang="en-US" sz="1600" dirty="0"/>
          </a:p>
        </p:txBody>
      </p:sp>
      <p:sp>
        <p:nvSpPr>
          <p:cNvPr id="13" name="Rectangle 12"/>
          <p:cNvSpPr/>
          <p:nvPr/>
        </p:nvSpPr>
        <p:spPr>
          <a:xfrm>
            <a:off x="3505200" y="2539425"/>
            <a:ext cx="1701982" cy="584775"/>
          </a:xfrm>
          <a:prstGeom prst="rect">
            <a:avLst/>
          </a:prstGeom>
        </p:spPr>
        <p:txBody>
          <a:bodyPr wrap="square">
            <a:spAutoFit/>
          </a:bodyPr>
          <a:lstStyle/>
          <a:p>
            <a:pPr algn="r" rtl="1"/>
            <a:r>
              <a:rPr lang="ar-JO" sz="1600" dirty="0" smtClean="0"/>
              <a:t>لرفض عرضها </a:t>
            </a:r>
            <a:r>
              <a:rPr lang="ar-JO" sz="1600" dirty="0"/>
              <a:t>على الملف الشخصي</a:t>
            </a:r>
            <a:endParaRPr lang="en-US" sz="1600" dirty="0"/>
          </a:p>
        </p:txBody>
      </p:sp>
      <p:cxnSp>
        <p:nvCxnSpPr>
          <p:cNvPr id="14" name="Straight Arrow Connector 13"/>
          <p:cNvCxnSpPr/>
          <p:nvPr/>
        </p:nvCxnSpPr>
        <p:spPr>
          <a:xfrm>
            <a:off x="4495800" y="3069771"/>
            <a:ext cx="0" cy="43634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940187" y="3292249"/>
            <a:ext cx="0" cy="1921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031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الملف الشخصي </a:t>
            </a:r>
            <a:r>
              <a:rPr lang="en-US" sz="2800" dirty="0"/>
              <a:t> Profile</a:t>
            </a:r>
            <a:r>
              <a:rPr lang="ar-JO" sz="2800" dirty="0"/>
              <a:t/>
            </a:r>
            <a:br>
              <a:rPr lang="ar-JO" sz="2800" dirty="0"/>
            </a:br>
            <a:endParaRPr lang="ar-JO" dirty="0"/>
          </a:p>
        </p:txBody>
      </p:sp>
      <p:sp>
        <p:nvSpPr>
          <p:cNvPr id="3" name="Content Placeholder 2"/>
          <p:cNvSpPr>
            <a:spLocks noGrp="1"/>
          </p:cNvSpPr>
          <p:nvPr>
            <p:ph idx="1"/>
          </p:nvPr>
        </p:nvSpPr>
        <p:spPr/>
        <p:txBody>
          <a:bodyPr/>
          <a:lstStyle/>
          <a:p>
            <a:r>
              <a:rPr lang="ar-JO" dirty="0" smtClean="0"/>
              <a:t>التوصيات التي طلبت منك أو طلب منك تعديلها ولم تقم بذلك بعد</a:t>
            </a:r>
            <a:endParaRPr lang="en-US" dirty="0"/>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36</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187" y="2133600"/>
            <a:ext cx="64550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4600" y="4136023"/>
            <a:ext cx="2176599" cy="338554"/>
          </a:xfrm>
          <a:prstGeom prst="rect">
            <a:avLst/>
          </a:prstGeom>
        </p:spPr>
        <p:txBody>
          <a:bodyPr wrap="square">
            <a:spAutoFit/>
          </a:bodyPr>
          <a:lstStyle/>
          <a:p>
            <a:pPr algn="r" rtl="1"/>
            <a:r>
              <a:rPr lang="ar-JO" sz="1600" dirty="0" smtClean="0"/>
              <a:t>لإهمالها وعدم التعديل عليها</a:t>
            </a:r>
            <a:endParaRPr lang="en-US" sz="1600" dirty="0"/>
          </a:p>
        </p:txBody>
      </p:sp>
      <p:sp>
        <p:nvSpPr>
          <p:cNvPr id="7" name="Rectangle 6"/>
          <p:cNvSpPr/>
          <p:nvPr/>
        </p:nvSpPr>
        <p:spPr>
          <a:xfrm>
            <a:off x="8153400" y="3889801"/>
            <a:ext cx="838200" cy="830997"/>
          </a:xfrm>
          <a:prstGeom prst="rect">
            <a:avLst/>
          </a:prstGeom>
        </p:spPr>
        <p:txBody>
          <a:bodyPr wrap="square">
            <a:spAutoFit/>
          </a:bodyPr>
          <a:lstStyle/>
          <a:p>
            <a:pPr algn="r" rtl="1"/>
            <a:r>
              <a:rPr lang="ar-JO" sz="1600" dirty="0" smtClean="0"/>
              <a:t>للتعديل علي التوصية</a:t>
            </a:r>
            <a:endParaRPr lang="en-US" sz="1600" dirty="0"/>
          </a:p>
        </p:txBody>
      </p:sp>
      <p:sp>
        <p:nvSpPr>
          <p:cNvPr id="8" name="Rectangle 7"/>
          <p:cNvSpPr/>
          <p:nvPr/>
        </p:nvSpPr>
        <p:spPr>
          <a:xfrm>
            <a:off x="8153400" y="5791200"/>
            <a:ext cx="763904" cy="584775"/>
          </a:xfrm>
          <a:prstGeom prst="rect">
            <a:avLst/>
          </a:prstGeom>
        </p:spPr>
        <p:txBody>
          <a:bodyPr wrap="square">
            <a:spAutoFit/>
          </a:bodyPr>
          <a:lstStyle/>
          <a:p>
            <a:pPr algn="r" rtl="1"/>
            <a:r>
              <a:rPr lang="ar-JO" sz="1600" dirty="0" smtClean="0"/>
              <a:t>لكتابة التوصية</a:t>
            </a:r>
            <a:endParaRPr lang="en-US" sz="1600" dirty="0"/>
          </a:p>
        </p:txBody>
      </p:sp>
      <p:cxnSp>
        <p:nvCxnSpPr>
          <p:cNvPr id="9" name="Straight Arrow Connector 8"/>
          <p:cNvCxnSpPr>
            <a:stCxn id="7" idx="1"/>
          </p:cNvCxnSpPr>
          <p:nvPr/>
        </p:nvCxnSpPr>
        <p:spPr>
          <a:xfrm flipH="1">
            <a:off x="7772400" y="4305300"/>
            <a:ext cx="381000"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p:cNvCxnSpPr>
          <p:nvPr/>
        </p:nvCxnSpPr>
        <p:spPr>
          <a:xfrm flipH="1">
            <a:off x="7772402" y="6083588"/>
            <a:ext cx="380998"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p:cNvCxnSpPr>
          <p:nvPr/>
        </p:nvCxnSpPr>
        <p:spPr>
          <a:xfrm>
            <a:off x="4691199" y="4305300"/>
            <a:ext cx="490401"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14600" y="5961221"/>
            <a:ext cx="2176599" cy="338554"/>
          </a:xfrm>
          <a:prstGeom prst="rect">
            <a:avLst/>
          </a:prstGeom>
        </p:spPr>
        <p:txBody>
          <a:bodyPr wrap="square">
            <a:spAutoFit/>
          </a:bodyPr>
          <a:lstStyle/>
          <a:p>
            <a:pPr algn="r" rtl="1"/>
            <a:r>
              <a:rPr lang="ar-JO" sz="1600" dirty="0" smtClean="0"/>
              <a:t>لإهمالها وعدم كتابتها</a:t>
            </a:r>
            <a:endParaRPr lang="en-US" sz="1600" dirty="0"/>
          </a:p>
        </p:txBody>
      </p:sp>
      <p:cxnSp>
        <p:nvCxnSpPr>
          <p:cNvPr id="22" name="Straight Arrow Connector 21"/>
          <p:cNvCxnSpPr>
            <a:stCxn id="21" idx="3"/>
          </p:cNvCxnSpPr>
          <p:nvPr/>
        </p:nvCxnSpPr>
        <p:spPr>
          <a:xfrm>
            <a:off x="4691199" y="6130498"/>
            <a:ext cx="490401" cy="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14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r>
              <a:rPr lang="ar-JO" sz="3200" dirty="0"/>
              <a:t/>
            </a:r>
            <a:br>
              <a:rPr lang="ar-JO" sz="3200" dirty="0"/>
            </a:br>
            <a:endParaRPr lang="ar-JO" dirty="0"/>
          </a:p>
        </p:txBody>
      </p:sp>
      <p:sp>
        <p:nvSpPr>
          <p:cNvPr id="3" name="Content Placeholder 2"/>
          <p:cNvSpPr>
            <a:spLocks noGrp="1"/>
          </p:cNvSpPr>
          <p:nvPr>
            <p:ph idx="1"/>
          </p:nvPr>
        </p:nvSpPr>
        <p:spPr/>
        <p:txBody>
          <a:bodyPr/>
          <a:lstStyle/>
          <a:p>
            <a:r>
              <a:rPr lang="ar-JO" dirty="0"/>
              <a:t>تعديل التوصيات التي تم كتابتها عنك</a:t>
            </a:r>
          </a:p>
          <a:p>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37</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97" y="2209800"/>
            <a:ext cx="764032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19800" y="6096000"/>
            <a:ext cx="2743200" cy="584775"/>
          </a:xfrm>
          <a:prstGeom prst="rect">
            <a:avLst/>
          </a:prstGeom>
        </p:spPr>
        <p:txBody>
          <a:bodyPr wrap="square">
            <a:spAutoFit/>
          </a:bodyPr>
          <a:lstStyle/>
          <a:p>
            <a:pPr algn="r" rtl="1"/>
            <a:r>
              <a:rPr lang="ar-JO" sz="1600" dirty="0" smtClean="0"/>
              <a:t>لإخفاء أو اظهار التوصية على الملف الشخصي</a:t>
            </a:r>
            <a:endParaRPr lang="en-US" sz="1600" dirty="0"/>
          </a:p>
        </p:txBody>
      </p:sp>
      <p:cxnSp>
        <p:nvCxnSpPr>
          <p:cNvPr id="7" name="Straight Arrow Connector 6"/>
          <p:cNvCxnSpPr/>
          <p:nvPr/>
        </p:nvCxnSpPr>
        <p:spPr>
          <a:xfrm flipH="1" flipV="1">
            <a:off x="7315199" y="5638800"/>
            <a:ext cx="1" cy="45720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24500" y="5638800"/>
            <a:ext cx="1" cy="38100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191000" y="6138446"/>
            <a:ext cx="1905000" cy="338554"/>
          </a:xfrm>
          <a:prstGeom prst="rect">
            <a:avLst/>
          </a:prstGeom>
        </p:spPr>
        <p:txBody>
          <a:bodyPr wrap="square">
            <a:spAutoFit/>
          </a:bodyPr>
          <a:lstStyle/>
          <a:p>
            <a:pPr algn="r" rtl="1"/>
            <a:r>
              <a:rPr lang="ar-JO" sz="1600" dirty="0" smtClean="0"/>
              <a:t>لطلب المراجعة أو التعديل</a:t>
            </a:r>
            <a:endParaRPr lang="en-US" sz="1600" dirty="0"/>
          </a:p>
        </p:txBody>
      </p:sp>
    </p:spTree>
    <p:extLst>
      <p:ext uri="{BB962C8B-B14F-4D97-AF65-F5344CB8AC3E}">
        <p14:creationId xmlns:p14="http://schemas.microsoft.com/office/powerpoint/2010/main" val="1336488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الملف الشخصي </a:t>
            </a:r>
            <a:r>
              <a:rPr lang="en-US" sz="3200" dirty="0"/>
              <a:t> Profile</a:t>
            </a:r>
            <a:r>
              <a:rPr lang="ar-JO" sz="3200" dirty="0"/>
              <a:t/>
            </a:r>
            <a:br>
              <a:rPr lang="ar-JO" sz="3200" dirty="0"/>
            </a:br>
            <a:endParaRPr lang="ar-JO" dirty="0"/>
          </a:p>
        </p:txBody>
      </p:sp>
      <p:sp>
        <p:nvSpPr>
          <p:cNvPr id="3" name="Content Placeholder 2"/>
          <p:cNvSpPr>
            <a:spLocks noGrp="1"/>
          </p:cNvSpPr>
          <p:nvPr>
            <p:ph idx="1"/>
          </p:nvPr>
        </p:nvSpPr>
        <p:spPr/>
        <p:txBody>
          <a:bodyPr/>
          <a:lstStyle/>
          <a:p>
            <a:r>
              <a:rPr lang="ar-JO" dirty="0"/>
              <a:t>تعديل التوصيات التي قمت بكتابتها لغيرك</a:t>
            </a: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38</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1"/>
            <a:ext cx="6562725" cy="389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324600" y="6105602"/>
            <a:ext cx="2362200" cy="584775"/>
          </a:xfrm>
          <a:prstGeom prst="rect">
            <a:avLst/>
          </a:prstGeom>
        </p:spPr>
        <p:txBody>
          <a:bodyPr wrap="square">
            <a:spAutoFit/>
          </a:bodyPr>
          <a:lstStyle/>
          <a:p>
            <a:pPr algn="r" rtl="1"/>
            <a:r>
              <a:rPr lang="ar-JO" sz="1600" dirty="0" smtClean="0"/>
              <a:t>لتحديد الجمهور الذي سيتمكن من مشاهدة التوصية</a:t>
            </a:r>
            <a:endParaRPr lang="en-US" sz="1600" dirty="0"/>
          </a:p>
        </p:txBody>
      </p:sp>
      <p:cxnSp>
        <p:nvCxnSpPr>
          <p:cNvPr id="7" name="Straight Arrow Connector 6"/>
          <p:cNvCxnSpPr/>
          <p:nvPr/>
        </p:nvCxnSpPr>
        <p:spPr>
          <a:xfrm flipV="1">
            <a:off x="7315200" y="5883873"/>
            <a:ext cx="0" cy="22173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00" y="6080370"/>
            <a:ext cx="2209800" cy="338554"/>
          </a:xfrm>
          <a:prstGeom prst="rect">
            <a:avLst/>
          </a:prstGeom>
        </p:spPr>
        <p:txBody>
          <a:bodyPr wrap="square">
            <a:spAutoFit/>
          </a:bodyPr>
          <a:lstStyle/>
          <a:p>
            <a:pPr algn="r" rtl="1"/>
            <a:r>
              <a:rPr lang="ar-JO" sz="1600" dirty="0" smtClean="0"/>
              <a:t>لكتابة تعديلات على التوصية</a:t>
            </a:r>
            <a:endParaRPr lang="en-US" sz="1600" dirty="0"/>
          </a:p>
        </p:txBody>
      </p:sp>
      <p:sp>
        <p:nvSpPr>
          <p:cNvPr id="13" name="Rectangle 12"/>
          <p:cNvSpPr/>
          <p:nvPr/>
        </p:nvSpPr>
        <p:spPr>
          <a:xfrm>
            <a:off x="3048000" y="5570550"/>
            <a:ext cx="1443038" cy="338554"/>
          </a:xfrm>
          <a:prstGeom prst="rect">
            <a:avLst/>
          </a:prstGeom>
        </p:spPr>
        <p:txBody>
          <a:bodyPr wrap="square">
            <a:spAutoFit/>
          </a:bodyPr>
          <a:lstStyle/>
          <a:p>
            <a:pPr algn="r" rtl="1"/>
            <a:r>
              <a:rPr lang="ar-JO" sz="1600" dirty="0" smtClean="0"/>
              <a:t>لحذف التوصية</a:t>
            </a:r>
            <a:endParaRPr lang="en-US" sz="1600" dirty="0"/>
          </a:p>
        </p:txBody>
      </p:sp>
      <p:cxnSp>
        <p:nvCxnSpPr>
          <p:cNvPr id="14" name="Straight Arrow Connector 13"/>
          <p:cNvCxnSpPr/>
          <p:nvPr/>
        </p:nvCxnSpPr>
        <p:spPr>
          <a:xfrm flipV="1">
            <a:off x="5867400" y="5883873"/>
            <a:ext cx="1" cy="22172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3"/>
          </p:cNvCxnSpPr>
          <p:nvPr/>
        </p:nvCxnSpPr>
        <p:spPr>
          <a:xfrm>
            <a:off x="4491038" y="5739827"/>
            <a:ext cx="314324"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440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smtClean="0"/>
              <a:t>الوظائف </a:t>
            </a:r>
            <a:r>
              <a:rPr lang="en-US" sz="3200" dirty="0" smtClean="0"/>
              <a:t>Jobs</a:t>
            </a:r>
            <a:r>
              <a:rPr lang="ar-JO" sz="3200" dirty="0" smtClean="0"/>
              <a:t/>
            </a:r>
            <a:br>
              <a:rPr lang="ar-JO" sz="32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39</a:t>
            </a:fld>
            <a:endParaRPr lang="en-GB"/>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071" t="27721" r="15473" b="68770"/>
          <a:stretch/>
        </p:blipFill>
        <p:spPr bwMode="auto">
          <a:xfrm>
            <a:off x="10363200" y="5935663"/>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p:txBody>
          <a:bodyPr/>
          <a:lstStyle/>
          <a:p>
            <a:r>
              <a:rPr lang="ar-JO" dirty="0"/>
              <a:t>البحث </a:t>
            </a:r>
            <a:r>
              <a:rPr lang="en-US" dirty="0"/>
              <a:t>Search</a:t>
            </a:r>
            <a:r>
              <a:rPr lang="ar-JO" dirty="0"/>
              <a:t>:</a:t>
            </a:r>
            <a:r>
              <a:rPr lang="ar-JO" b="0" dirty="0"/>
              <a:t> يمكنك البحث عن وظائف بمسمى معين او في شركة معينة او تتعلق بكلمة مفتاحية معينة وذلك بكتابة المسمى او الشركة او الكلمة المفتاحية في صندوق البحث كما يمكنك تحديد الموقع الجغرافي للبحث في صندوق البحث.</a:t>
            </a:r>
            <a:endParaRPr lang="en-US" b="0" dirty="0"/>
          </a:p>
          <a:p>
            <a:endParaRPr lang="ar-JO"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0"/>
            <a:ext cx="6477000" cy="298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8600" y="2817223"/>
            <a:ext cx="957313" cy="338554"/>
          </a:xfrm>
          <a:prstGeom prst="rect">
            <a:avLst/>
          </a:prstGeom>
        </p:spPr>
        <p:txBody>
          <a:bodyPr wrap="none">
            <a:spAutoFit/>
          </a:bodyPr>
          <a:lstStyle/>
          <a:p>
            <a:r>
              <a:rPr lang="ar-JO" sz="1600" b="1" dirty="0" smtClean="0"/>
              <a:t>مربع البحث</a:t>
            </a:r>
            <a:endParaRPr lang="en-US" sz="1600" b="1" dirty="0"/>
          </a:p>
        </p:txBody>
      </p:sp>
      <p:cxnSp>
        <p:nvCxnSpPr>
          <p:cNvPr id="15" name="Straight Arrow Connector 14"/>
          <p:cNvCxnSpPr/>
          <p:nvPr/>
        </p:nvCxnSpPr>
        <p:spPr>
          <a:xfrm>
            <a:off x="1143000" y="2988678"/>
            <a:ext cx="409303"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69817" y="4309646"/>
            <a:ext cx="963725" cy="338554"/>
          </a:xfrm>
          <a:prstGeom prst="rect">
            <a:avLst/>
          </a:prstGeom>
        </p:spPr>
        <p:txBody>
          <a:bodyPr wrap="none">
            <a:spAutoFit/>
          </a:bodyPr>
          <a:lstStyle/>
          <a:p>
            <a:r>
              <a:rPr lang="ar-JO" sz="1600" b="1" dirty="0" smtClean="0"/>
              <a:t>نتائج البحث</a:t>
            </a:r>
            <a:endParaRPr lang="en-US" sz="1600" b="1" dirty="0"/>
          </a:p>
        </p:txBody>
      </p:sp>
      <p:cxnSp>
        <p:nvCxnSpPr>
          <p:cNvPr id="18" name="Straight Arrow Connector 17"/>
          <p:cNvCxnSpPr/>
          <p:nvPr/>
        </p:nvCxnSpPr>
        <p:spPr>
          <a:xfrm>
            <a:off x="1084217" y="4481101"/>
            <a:ext cx="409303"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001000" y="3037582"/>
            <a:ext cx="914400" cy="1077218"/>
          </a:xfrm>
          <a:prstGeom prst="rect">
            <a:avLst/>
          </a:prstGeom>
        </p:spPr>
        <p:txBody>
          <a:bodyPr wrap="square">
            <a:spAutoFit/>
          </a:bodyPr>
          <a:lstStyle/>
          <a:p>
            <a:pPr algn="r" rtl="1">
              <a:buClr>
                <a:schemeClr val="tx2"/>
              </a:buClr>
            </a:pPr>
            <a:r>
              <a:rPr lang="ar-JO" sz="1600" dirty="0"/>
              <a:t>الإعلان عن وظيفة </a:t>
            </a:r>
            <a:r>
              <a:rPr lang="en-US" sz="1600" dirty="0"/>
              <a:t>Post a Job</a:t>
            </a:r>
          </a:p>
        </p:txBody>
      </p:sp>
      <p:cxnSp>
        <p:nvCxnSpPr>
          <p:cNvPr id="20" name="Straight Arrow Connector 19"/>
          <p:cNvCxnSpPr/>
          <p:nvPr/>
        </p:nvCxnSpPr>
        <p:spPr>
          <a:xfrm flipH="1">
            <a:off x="7848600" y="3505200"/>
            <a:ext cx="15240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512" y="533400"/>
            <a:ext cx="5619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76200" y="3276600"/>
            <a:ext cx="1354183" cy="1077218"/>
          </a:xfrm>
          <a:prstGeom prst="rect">
            <a:avLst/>
          </a:prstGeom>
        </p:spPr>
        <p:txBody>
          <a:bodyPr wrap="square">
            <a:spAutoFit/>
          </a:bodyPr>
          <a:lstStyle/>
          <a:p>
            <a:pPr algn="r" rtl="1"/>
            <a:r>
              <a:rPr lang="ar-JO" sz="1600" b="1" dirty="0" smtClean="0"/>
              <a:t>الوظائف التي تم حفظها والوظائف التي تم التقديم عليها</a:t>
            </a:r>
            <a:endParaRPr lang="en-US" sz="1600" b="1" dirty="0"/>
          </a:p>
        </p:txBody>
      </p:sp>
      <p:cxnSp>
        <p:nvCxnSpPr>
          <p:cNvPr id="21" name="Straight Arrow Connector 20"/>
          <p:cNvCxnSpPr/>
          <p:nvPr/>
        </p:nvCxnSpPr>
        <p:spPr>
          <a:xfrm>
            <a:off x="1190897" y="3505200"/>
            <a:ext cx="409303"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95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الدخول الى لينكد </a:t>
            </a:r>
            <a:r>
              <a:rPr lang="ar-JO" sz="2800" dirty="0" smtClean="0"/>
              <a:t>ان</a:t>
            </a:r>
            <a:br>
              <a:rPr lang="ar-JO" sz="2800" dirty="0" smtClean="0"/>
            </a:br>
            <a:endParaRPr lang="en-US" dirty="0"/>
          </a:p>
        </p:txBody>
      </p:sp>
      <p:sp>
        <p:nvSpPr>
          <p:cNvPr id="3" name="Content Placeholder 2"/>
          <p:cNvSpPr>
            <a:spLocks noGrp="1"/>
          </p:cNvSpPr>
          <p:nvPr>
            <p:ph idx="1"/>
          </p:nvPr>
        </p:nvSpPr>
        <p:spPr/>
        <p:txBody>
          <a:bodyPr>
            <a:normAutofit/>
          </a:bodyPr>
          <a:lstStyle/>
          <a:p>
            <a:pPr>
              <a:buClr>
                <a:schemeClr val="tx2"/>
              </a:buClr>
            </a:pPr>
            <a:endParaRPr lang="en-GB" sz="2200"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012" t="6952" r="25047" b="20223"/>
          <a:stretch/>
        </p:blipFill>
        <p:spPr bwMode="auto">
          <a:xfrm>
            <a:off x="2821214" y="1752600"/>
            <a:ext cx="5410200" cy="493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Callout 6"/>
          <p:cNvSpPr/>
          <p:nvPr/>
        </p:nvSpPr>
        <p:spPr>
          <a:xfrm>
            <a:off x="609600" y="5693523"/>
            <a:ext cx="3124200" cy="990600"/>
          </a:xfrm>
          <a:prstGeom prst="rightArrowCallout">
            <a:avLst/>
          </a:prstGeom>
          <a:ln w="571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JO" dirty="0" smtClean="0">
                <a:ln w="9525">
                  <a:solidFill>
                    <a:schemeClr val="tx1"/>
                  </a:solidFill>
                </a:ln>
                <a:solidFill>
                  <a:schemeClr val="tx1"/>
                </a:solidFill>
              </a:rPr>
              <a:t>البحث عن مستخدم</a:t>
            </a:r>
            <a:endParaRPr lang="en-US" dirty="0">
              <a:ln w="9525">
                <a:solidFill>
                  <a:schemeClr val="tx1"/>
                </a:solidFill>
              </a:ln>
              <a:solidFill>
                <a:schemeClr val="tx1"/>
              </a:solidFill>
            </a:endParaRPr>
          </a:p>
        </p:txBody>
      </p:sp>
      <p:sp>
        <p:nvSpPr>
          <p:cNvPr id="8" name="Right Arrow Callout 7"/>
          <p:cNvSpPr/>
          <p:nvPr/>
        </p:nvSpPr>
        <p:spPr>
          <a:xfrm>
            <a:off x="484817" y="3505200"/>
            <a:ext cx="3124200" cy="990600"/>
          </a:xfrm>
          <a:prstGeom prst="rightArrowCallout">
            <a:avLst/>
          </a:prstGeom>
          <a:ln w="571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JO" dirty="0">
                <a:ln w="9525">
                  <a:solidFill>
                    <a:schemeClr val="tx1"/>
                  </a:solidFill>
                </a:ln>
                <a:solidFill>
                  <a:schemeClr val="tx1"/>
                </a:solidFill>
              </a:rPr>
              <a:t>افتح حسابًا في لينكد ان</a:t>
            </a:r>
            <a:endParaRPr lang="en-US" dirty="0">
              <a:ln w="9525">
                <a:solidFill>
                  <a:schemeClr val="tx1"/>
                </a:solidFill>
              </a:ln>
              <a:solidFill>
                <a:schemeClr val="tx1"/>
              </a:solidFill>
            </a:endParaRPr>
          </a:p>
        </p:txBody>
      </p:sp>
      <p:sp>
        <p:nvSpPr>
          <p:cNvPr id="9" name="Right Arrow Callout 8"/>
          <p:cNvSpPr/>
          <p:nvPr/>
        </p:nvSpPr>
        <p:spPr>
          <a:xfrm>
            <a:off x="1905000" y="1447800"/>
            <a:ext cx="2438400" cy="1066800"/>
          </a:xfrm>
          <a:prstGeom prst="rightArrowCallout">
            <a:avLst/>
          </a:prstGeom>
          <a:ln w="571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ar-JO" dirty="0">
                <a:ln w="9525">
                  <a:solidFill>
                    <a:schemeClr val="tx1"/>
                  </a:solidFill>
                </a:ln>
                <a:solidFill>
                  <a:schemeClr val="tx1"/>
                </a:solidFill>
              </a:rPr>
              <a:t>تسجيل الدخول</a:t>
            </a:r>
            <a:endParaRPr lang="en-US" dirty="0">
              <a:ln w="9525">
                <a:solidFill>
                  <a:schemeClr val="tx1"/>
                </a:solidFill>
              </a:ln>
              <a:solidFill>
                <a:schemeClr val="tx1"/>
              </a:solidFill>
            </a:endParaRPr>
          </a:p>
        </p:txBody>
      </p:sp>
    </p:spTree>
    <p:extLst>
      <p:ext uri="{BB962C8B-B14F-4D97-AF65-F5344CB8AC3E}">
        <p14:creationId xmlns:p14="http://schemas.microsoft.com/office/powerpoint/2010/main" val="1022980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smtClean="0"/>
              <a:t>الوظائف </a:t>
            </a:r>
            <a:r>
              <a:rPr lang="en-US" sz="3200" dirty="0" smtClean="0"/>
              <a:t>Jobs</a:t>
            </a:r>
            <a:r>
              <a:rPr lang="ar-JO" sz="3200" dirty="0" smtClean="0"/>
              <a:t/>
            </a:r>
            <a:br>
              <a:rPr lang="ar-JO" sz="3200" dirty="0" smtClean="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endParaRPr lang="ar-JO" b="0" dirty="0" smtClean="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40</a:t>
            </a:fld>
            <a:endParaRPr lang="en-GB"/>
          </a:p>
        </p:txBody>
      </p:sp>
      <p:sp>
        <p:nvSpPr>
          <p:cNvPr id="6" name="Content Placeholder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285750" indent="-285750">
              <a:buClr>
                <a:schemeClr val="tx2"/>
              </a:buClr>
              <a:buFont typeface="Arial" panose="020B0604020202020204" pitchFamily="34" charset="0"/>
              <a:buChar char="•"/>
            </a:pPr>
            <a:r>
              <a:rPr lang="ar-JO" sz="1800" dirty="0" smtClean="0"/>
              <a:t>الإعلان عن وظيفة </a:t>
            </a:r>
            <a:r>
              <a:rPr lang="en-US" sz="1800" dirty="0" smtClean="0"/>
              <a:t>Post a Job</a:t>
            </a:r>
          </a:p>
          <a:p>
            <a:pPr marL="742950" lvl="1" indent="-285750"/>
            <a:r>
              <a:rPr lang="ar-JO" sz="1800" b="0" dirty="0" smtClean="0"/>
              <a:t>يمكنك الاعلان عن وظيفة من خلال</a:t>
            </a:r>
            <a:r>
              <a:rPr lang="en-US" sz="1800" b="0" dirty="0" smtClean="0"/>
              <a:t> </a:t>
            </a:r>
            <a:r>
              <a:rPr lang="ar-JO" sz="1800" b="0" dirty="0" smtClean="0"/>
              <a:t>اختيار </a:t>
            </a:r>
            <a:r>
              <a:rPr lang="en-US" sz="1800" b="0" dirty="0" smtClean="0"/>
              <a:t> Post a job</a:t>
            </a:r>
            <a:r>
              <a:rPr lang="ar-JO" sz="1800" b="0" dirty="0" smtClean="0"/>
              <a:t> ومن ثم ادخال</a:t>
            </a:r>
            <a:r>
              <a:rPr lang="en-US" sz="1800" dirty="0" smtClean="0"/>
              <a:t> </a:t>
            </a:r>
            <a:r>
              <a:rPr lang="ar-JO" sz="1800" b="0" dirty="0" smtClean="0"/>
              <a:t>اسم الشركة واسم الوظيفة والموقع الجغرافي ثم اختيار </a:t>
            </a:r>
            <a:r>
              <a:rPr lang="en-US" sz="1800" b="0" dirty="0" smtClean="0"/>
              <a:t>Next</a:t>
            </a:r>
            <a:r>
              <a:rPr lang="ar-JO" sz="1800" b="0" dirty="0" smtClean="0"/>
              <a:t>.</a:t>
            </a:r>
            <a:endParaRPr lang="en-US" sz="1800" b="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en-US" sz="1800" dirty="0" smtClean="0"/>
          </a:p>
          <a:p>
            <a:pPr marL="285750" indent="-285750">
              <a:buClr>
                <a:schemeClr val="tx2"/>
              </a:buClr>
              <a:buFont typeface="Arial" panose="020B0604020202020204" pitchFamily="34" charset="0"/>
              <a:buChar char="•"/>
            </a:pPr>
            <a:endParaRPr lang="ar-JO" sz="1800" dirty="0" smtClean="0"/>
          </a:p>
          <a:p>
            <a:endParaRPr 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0000" t="26148" r="15000" b="65704"/>
          <a:stretch/>
        </p:blipFill>
        <p:spPr bwMode="auto">
          <a:xfrm>
            <a:off x="1981200" y="381000"/>
            <a:ext cx="2895600" cy="88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071" t="27721" r="15473" b="68770"/>
          <a:stretch/>
        </p:blipFill>
        <p:spPr bwMode="auto">
          <a:xfrm>
            <a:off x="10363200" y="5935663"/>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95600"/>
            <a:ext cx="413385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570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الرسائل </a:t>
            </a:r>
            <a:r>
              <a:rPr lang="en-US" sz="2800" dirty="0" smtClean="0"/>
              <a:t>Messages</a:t>
            </a:r>
            <a:r>
              <a:rPr lang="ar-JO" sz="2800" dirty="0" smtClean="0"/>
              <a:t/>
            </a:r>
            <a:br>
              <a:rPr lang="ar-JO" sz="2800" dirty="0" smtClean="0"/>
            </a:br>
            <a:endParaRPr lang="en-US" dirty="0"/>
          </a:p>
        </p:txBody>
      </p:sp>
      <p:sp>
        <p:nvSpPr>
          <p:cNvPr id="3" name="Content Placeholder 2"/>
          <p:cNvSpPr>
            <a:spLocks noGrp="1"/>
          </p:cNvSpPr>
          <p:nvPr>
            <p:ph idx="1"/>
          </p:nvPr>
        </p:nvSpPr>
        <p:spPr/>
        <p:txBody>
          <a:bodyPr/>
          <a:lstStyle/>
          <a:p>
            <a:pPr marL="342900" indent="-342900">
              <a:buClr>
                <a:schemeClr val="tx2"/>
              </a:buClr>
              <a:buFont typeface="Arial" panose="020B0604020202020204" pitchFamily="34" charset="0"/>
              <a:buChar char="•"/>
            </a:pPr>
            <a:r>
              <a:rPr lang="ar-JO" b="0" dirty="0"/>
              <a:t>يمكنك إرسال رسالة إلى الاتصالات الخاصة بك </a:t>
            </a:r>
            <a:r>
              <a:rPr lang="ar-JO" b="0" dirty="0" smtClean="0"/>
              <a:t>مباشرة. </a:t>
            </a:r>
            <a:r>
              <a:rPr lang="ar-JO" b="0" dirty="0"/>
              <a:t>سيتم إرسال رسالة إلى قائمة الرسائل </a:t>
            </a:r>
            <a:r>
              <a:rPr lang="ar-JO" b="0" dirty="0" smtClean="0"/>
              <a:t>المستلمة. </a:t>
            </a:r>
            <a:endParaRPr lang="en-US" b="0" dirty="0"/>
          </a:p>
          <a:p>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41</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684" y="2438401"/>
            <a:ext cx="511447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609600"/>
            <a:ext cx="6858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714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smtClean="0"/>
              <a:t>الإشعارات </a:t>
            </a:r>
            <a:r>
              <a:rPr lang="en-US" sz="3200" dirty="0" smtClean="0"/>
              <a:t>Notifications</a:t>
            </a:r>
            <a:r>
              <a:rPr lang="ar-JO" sz="3200" dirty="0" smtClean="0"/>
              <a:t/>
            </a:r>
            <a:br>
              <a:rPr lang="ar-JO" sz="3200" dirty="0" smtClean="0"/>
            </a:br>
            <a:endParaRPr lang="en-US" dirty="0"/>
          </a:p>
        </p:txBody>
      </p:sp>
      <p:sp>
        <p:nvSpPr>
          <p:cNvPr id="3" name="Content Placeholder 2"/>
          <p:cNvSpPr>
            <a:spLocks noGrp="1"/>
          </p:cNvSpPr>
          <p:nvPr>
            <p:ph idx="1"/>
          </p:nvPr>
        </p:nvSpPr>
        <p:spPr>
          <a:xfrm>
            <a:off x="479425" y="1752600"/>
            <a:ext cx="7597775" cy="4373563"/>
          </a:xfrm>
        </p:spPr>
        <p:txBody>
          <a:bodyPr>
            <a:normAutofit/>
          </a:bodyPr>
          <a:lstStyle/>
          <a:p>
            <a:pPr marL="342900" indent="-342900">
              <a:buClr>
                <a:schemeClr val="tx2"/>
              </a:buClr>
              <a:buFont typeface="Arial" panose="020B0604020202020204" pitchFamily="34" charset="0"/>
              <a:buChar char="•"/>
            </a:pPr>
            <a:endParaRPr lang="ar-JO" b="0" dirty="0" smtClean="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42</a:t>
            </a:fld>
            <a:endParaRPr lang="en-GB"/>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234" y="533400"/>
            <a:ext cx="8763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32845"/>
            <a:ext cx="76295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174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الإعدادات </a:t>
            </a:r>
            <a:r>
              <a:rPr lang="ar-JO" dirty="0" smtClean="0"/>
              <a:t>والخصوصية</a:t>
            </a:r>
            <a:br>
              <a:rPr lang="ar-JO" dirty="0" smtClean="0"/>
            </a:br>
            <a:endParaRPr lang="en-US" dirty="0"/>
          </a:p>
        </p:txBody>
      </p:sp>
      <p:sp>
        <p:nvSpPr>
          <p:cNvPr id="3" name="Content Placeholder 2"/>
          <p:cNvSpPr>
            <a:spLocks noGrp="1"/>
          </p:cNvSpPr>
          <p:nvPr>
            <p:ph idx="1"/>
          </p:nvPr>
        </p:nvSpPr>
        <p:spPr>
          <a:xfrm>
            <a:off x="2990850" y="1752600"/>
            <a:ext cx="5086350" cy="4373563"/>
          </a:xfrm>
        </p:spPr>
        <p:txBody>
          <a:bodyPr/>
          <a:lstStyle/>
          <a:p>
            <a:pPr marL="342900" indent="-342900">
              <a:buClr>
                <a:schemeClr val="tx2"/>
              </a:buClr>
              <a:buFont typeface="Arial" pitchFamily="34" charset="0"/>
              <a:buChar char="•"/>
            </a:pPr>
            <a:r>
              <a:rPr lang="ar-JO" b="0" dirty="0"/>
              <a:t>يمكنك إدارة </a:t>
            </a:r>
            <a:r>
              <a:rPr lang="ar-JO" b="0" dirty="0" smtClean="0"/>
              <a:t>حسابك </a:t>
            </a:r>
            <a:r>
              <a:rPr lang="ar-JO" b="0" dirty="0"/>
              <a:t>الخاص في لينكدان وإعدادات الخصوصية من صفحة الإعدادات و </a:t>
            </a:r>
            <a:r>
              <a:rPr lang="ar-JO" b="0" dirty="0" smtClean="0"/>
              <a:t>الخصوصية</a:t>
            </a:r>
            <a:r>
              <a:rPr lang="en-US" b="0" dirty="0" smtClean="0"/>
              <a:t> Settings &amp; Privacy </a:t>
            </a:r>
            <a:r>
              <a:rPr lang="ar-JO" b="0" dirty="0" smtClean="0"/>
              <a:t>الخاصة </a:t>
            </a:r>
            <a:r>
              <a:rPr lang="ar-JO" b="0" dirty="0"/>
              <a:t>بك.</a:t>
            </a:r>
          </a:p>
          <a:p>
            <a:pPr marL="342900" indent="-342900">
              <a:buClr>
                <a:schemeClr val="tx2"/>
              </a:buClr>
              <a:buFont typeface="Arial" pitchFamily="34" charset="0"/>
              <a:buChar char="•"/>
            </a:pPr>
            <a:r>
              <a:rPr lang="ar-JO" b="0" dirty="0"/>
              <a:t>للوصول إلى هذه </a:t>
            </a:r>
            <a:r>
              <a:rPr lang="ar-JO" b="0" dirty="0" smtClean="0"/>
              <a:t>الصفحة</a:t>
            </a:r>
            <a:r>
              <a:rPr lang="en-US" b="0" dirty="0" smtClean="0"/>
              <a:t>:</a:t>
            </a:r>
            <a:r>
              <a:rPr lang="ar-JO" b="0" dirty="0" smtClean="0"/>
              <a:t> </a:t>
            </a:r>
            <a:r>
              <a:rPr lang="ar-JO" b="0" dirty="0"/>
              <a:t>حرك المؤشر فوق صورتك في أعلى يمين الصفحة الرئيسية الخاصة بك وحدد الخصوصية والإعدادات، أو اكتب </a:t>
            </a:r>
            <a:r>
              <a:rPr lang="en-US" b="0" dirty="0" smtClean="0">
                <a:hlinkClick r:id="rId2"/>
              </a:rPr>
              <a:t>https</a:t>
            </a:r>
            <a:r>
              <a:rPr lang="en-US" b="0" dirty="0">
                <a:hlinkClick r:id="rId2"/>
              </a:rPr>
              <a:t>://www.linkedin.com/psettings</a:t>
            </a:r>
            <a:r>
              <a:rPr lang="en-US" b="0" dirty="0" smtClean="0">
                <a:hlinkClick r:id="rId2"/>
              </a:rPr>
              <a:t>/</a:t>
            </a:r>
            <a:r>
              <a:rPr lang="ar-JO" b="0" dirty="0" smtClean="0"/>
              <a:t> في </a:t>
            </a:r>
            <a:r>
              <a:rPr lang="ar-JO" b="0" dirty="0"/>
              <a:t>شريط عنوان المتصفح الخاص بك.</a:t>
            </a:r>
          </a:p>
          <a:p>
            <a:pPr marL="342900" indent="-342900">
              <a:buClr>
                <a:schemeClr val="tx2"/>
              </a:buClr>
              <a:buFont typeface="Arial" pitchFamily="34" charset="0"/>
              <a:buChar char="•"/>
            </a:pPr>
            <a:r>
              <a:rPr lang="ar-JO" b="0" dirty="0"/>
              <a:t>توفر صفحة الإعدادات و الخصوصية لمحة عامة عن تفاصيل حسابك في أعلى الصفحة، بما في ذلك العنوان الخاص بك، وعدد جهات الاتصال الخاصة بك، وما حسابات بريميوم لديك حاليا.</a:t>
            </a:r>
          </a:p>
          <a:p>
            <a:pPr>
              <a:buClr>
                <a:schemeClr val="tx2"/>
              </a:buCl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43</a:t>
            </a:fld>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04975"/>
            <a:ext cx="26860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57199" y="3448361"/>
            <a:ext cx="2135507" cy="373570"/>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74659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صفحة الإعدادات والخصوصية</a:t>
            </a:r>
            <a:br>
              <a:rPr lang="ar-JO" dirty="0" smtClean="0"/>
            </a:br>
            <a:endParaRPr lang="en-US" dirty="0"/>
          </a:p>
        </p:txBody>
      </p:sp>
      <p:sp>
        <p:nvSpPr>
          <p:cNvPr id="3" name="Content Placeholder 2"/>
          <p:cNvSpPr>
            <a:spLocks noGrp="1"/>
          </p:cNvSpPr>
          <p:nvPr>
            <p:ph idx="1"/>
          </p:nvPr>
        </p:nvSpPr>
        <p:spPr/>
        <p:txBody>
          <a:bodyPr>
            <a:noAutofit/>
          </a:bodyPr>
          <a:lstStyle/>
          <a:p>
            <a:pPr>
              <a:buClr>
                <a:schemeClr val="tx2"/>
              </a:buClr>
            </a:pPr>
            <a:r>
              <a:rPr lang="ar-JO" dirty="0"/>
              <a:t>صفحة الخصوصية والإعدادات تنقسم إلى ثلاث </a:t>
            </a:r>
            <a:r>
              <a:rPr lang="ar-JO" dirty="0" err="1" smtClean="0"/>
              <a:t>تبويبات</a:t>
            </a:r>
            <a:r>
              <a:rPr lang="ar-JO" dirty="0" smtClean="0"/>
              <a:t> في قسم الأساسي </a:t>
            </a:r>
            <a:r>
              <a:rPr lang="en-US" dirty="0" smtClean="0"/>
              <a:t>Basic</a:t>
            </a:r>
            <a:r>
              <a:rPr lang="ar-JO" dirty="0" smtClean="0"/>
              <a:t>:</a:t>
            </a:r>
            <a:endParaRPr lang="ar-JO" dirty="0"/>
          </a:p>
          <a:p>
            <a:pPr marL="342900" indent="-342900">
              <a:buClr>
                <a:schemeClr val="tx2"/>
              </a:buClr>
              <a:buFont typeface="Arial" pitchFamily="34" charset="0"/>
              <a:buChar char="•"/>
            </a:pPr>
            <a:r>
              <a:rPr lang="ar-JO" b="0" dirty="0" smtClean="0"/>
              <a:t>تبويب الحساب </a:t>
            </a:r>
            <a:r>
              <a:rPr lang="en-US" b="0" dirty="0" smtClean="0"/>
              <a:t>Account</a:t>
            </a:r>
            <a:r>
              <a:rPr lang="ar-JO" b="0" dirty="0" smtClean="0"/>
              <a:t>: </a:t>
            </a:r>
            <a:r>
              <a:rPr lang="ar-JO" b="0" dirty="0"/>
              <a:t>يسمح لك لإدارة إعدادات حسابك، مثل إضافة عناوين البريد الإلكتروني، وتغيير كلمة المرور الخاصة بك أو اللغة، وتصدير البيانات الخاصة بك.</a:t>
            </a:r>
          </a:p>
          <a:p>
            <a:pPr marL="342900" indent="-342900">
              <a:buClr>
                <a:schemeClr val="tx2"/>
              </a:buClr>
              <a:buFont typeface="Arial" pitchFamily="34" charset="0"/>
              <a:buChar char="•"/>
            </a:pPr>
            <a:r>
              <a:rPr lang="ar-JO" b="0" dirty="0" smtClean="0"/>
              <a:t>تبويب الخصوصية </a:t>
            </a:r>
            <a:r>
              <a:rPr lang="en-US" b="0" dirty="0" smtClean="0"/>
              <a:t>Privacy</a:t>
            </a:r>
            <a:r>
              <a:rPr lang="ar-JO" b="0" dirty="0" smtClean="0"/>
              <a:t>: </a:t>
            </a:r>
            <a:r>
              <a:rPr lang="ar-JO" b="0" dirty="0"/>
              <a:t>يغطي جميع إعدادات الخصوصية والأمان المتعلقة بما يمكن أن ينظر إليه عنك، ما هي المعلومات التي يمكن استخدامها، وكيف يمكنك التأكد من حسابك </a:t>
            </a:r>
            <a:r>
              <a:rPr lang="ar-JO" b="0" dirty="0" smtClean="0"/>
              <a:t>بطريقة آمنة </a:t>
            </a:r>
            <a:r>
              <a:rPr lang="ar-JO" b="0" dirty="0"/>
              <a:t>مع التحقق من خطوتين.</a:t>
            </a:r>
          </a:p>
          <a:p>
            <a:pPr marL="342900" indent="-342900">
              <a:buClr>
                <a:schemeClr val="tx2"/>
              </a:buClr>
              <a:buFont typeface="Arial" pitchFamily="34" charset="0"/>
              <a:buChar char="•"/>
            </a:pPr>
            <a:r>
              <a:rPr lang="ar-JO" b="0" dirty="0" smtClean="0"/>
              <a:t>تبويب الاتصالات </a:t>
            </a:r>
            <a:r>
              <a:rPr lang="en-US" b="0" dirty="0" smtClean="0"/>
              <a:t>Communication</a:t>
            </a:r>
            <a:r>
              <a:rPr lang="ar-JO" b="0" dirty="0" smtClean="0"/>
              <a:t>: </a:t>
            </a:r>
            <a:r>
              <a:rPr lang="ar-JO" b="0" dirty="0"/>
              <a:t>يضم </a:t>
            </a:r>
            <a:r>
              <a:rPr lang="ar-JO" b="0" dirty="0" smtClean="0"/>
              <a:t>خيارات الأشخاص القادرة </a:t>
            </a:r>
            <a:r>
              <a:rPr lang="ar-JO" b="0" dirty="0"/>
              <a:t>على الاتصال بك، وعدد المرات التي تريد أن تسمع </a:t>
            </a:r>
            <a:r>
              <a:rPr lang="ar-JO" b="0" dirty="0" smtClean="0"/>
              <a:t>منا وغيرها.</a:t>
            </a:r>
            <a:endParaRPr lang="en-US" b="0" dirty="0"/>
          </a:p>
          <a:p>
            <a:pPr>
              <a:buClr>
                <a:schemeClr val="tx2"/>
              </a:buCl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44</a:t>
            </a:fld>
            <a:endParaRPr lang="en-GB"/>
          </a:p>
        </p:txBody>
      </p:sp>
    </p:spTree>
    <p:extLst>
      <p:ext uri="{BB962C8B-B14F-4D97-AF65-F5344CB8AC3E}">
        <p14:creationId xmlns:p14="http://schemas.microsoft.com/office/powerpoint/2010/main" val="2154725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صفحة الإعدادات </a:t>
            </a:r>
            <a:r>
              <a:rPr lang="ar-JO" dirty="0" smtClean="0"/>
              <a:t>والخصوصية</a:t>
            </a:r>
            <a:br>
              <a:rPr lang="ar-JO" dirty="0" smtClean="0"/>
            </a:br>
            <a:endParaRPr lang="en-US" dirty="0"/>
          </a:p>
        </p:txBody>
      </p:sp>
      <p:sp>
        <p:nvSpPr>
          <p:cNvPr id="3" name="Content Placeholder 2"/>
          <p:cNvSpPr>
            <a:spLocks noGrp="1"/>
          </p:cNvSpPr>
          <p:nvPr>
            <p:ph idx="1"/>
          </p:nvPr>
        </p:nvSpPr>
        <p:spPr/>
        <p:txBody>
          <a:bodyPr/>
          <a:lstStyle/>
          <a:p>
            <a:pPr>
              <a:buClr>
                <a:schemeClr val="tx2"/>
              </a:buClr>
            </a:pPr>
            <a:r>
              <a:rPr lang="ar-JO" dirty="0"/>
              <a:t>من اهم الاشياء التي يمكن ان تقوم بها في صفحة الخصوصية والإعدادات:</a:t>
            </a:r>
            <a:endParaRPr lang="ar-JO" b="0" dirty="0" smtClean="0"/>
          </a:p>
          <a:p>
            <a:pPr marL="342900" indent="-342900">
              <a:buClr>
                <a:schemeClr val="tx2"/>
              </a:buClr>
              <a:buFont typeface="Arial" pitchFamily="34" charset="0"/>
              <a:buChar char="•"/>
            </a:pPr>
            <a:r>
              <a:rPr lang="ar-JO" b="0" dirty="0" smtClean="0"/>
              <a:t>تغيير </a:t>
            </a:r>
            <a:r>
              <a:rPr lang="ar-JO" b="0" dirty="0"/>
              <a:t>كلمة المرور</a:t>
            </a:r>
          </a:p>
          <a:p>
            <a:pPr marL="342900" indent="-342900">
              <a:buClr>
                <a:schemeClr val="tx2"/>
              </a:buClr>
              <a:buFont typeface="Arial" pitchFamily="34" charset="0"/>
              <a:buChar char="•"/>
            </a:pPr>
            <a:r>
              <a:rPr lang="ar-JO" b="0" dirty="0"/>
              <a:t>إضافة أو تغيير عناوين البريد الإلكتروني</a:t>
            </a:r>
          </a:p>
          <a:p>
            <a:pPr marL="342900" indent="-342900">
              <a:buClr>
                <a:schemeClr val="tx2"/>
              </a:buClr>
              <a:buFont typeface="Arial" pitchFamily="34" charset="0"/>
              <a:buChar char="•"/>
            </a:pPr>
            <a:r>
              <a:rPr lang="ar-JO" b="0" dirty="0"/>
              <a:t>إضافة وإزالة أرقام الهاتف المحمول من حسابك الخاص</a:t>
            </a:r>
          </a:p>
          <a:p>
            <a:pPr marL="342900" indent="-342900">
              <a:buClr>
                <a:schemeClr val="tx2"/>
              </a:buClr>
              <a:buFont typeface="Arial" pitchFamily="34" charset="0"/>
              <a:buChar char="•"/>
            </a:pPr>
            <a:r>
              <a:rPr lang="ar-JO" b="0" dirty="0"/>
              <a:t>وقف أو تغيير إشعارات بالبريد الإلكتروني</a:t>
            </a:r>
          </a:p>
          <a:p>
            <a:pPr marL="342900" indent="-342900">
              <a:buClr>
                <a:schemeClr val="tx2"/>
              </a:buClr>
              <a:buFont typeface="Arial" pitchFamily="34" charset="0"/>
              <a:buChar char="•"/>
            </a:pPr>
            <a:r>
              <a:rPr lang="ar-JO" b="0" dirty="0"/>
              <a:t>عرض أو إخفاء آخر التحديثات من أنت</a:t>
            </a:r>
          </a:p>
          <a:p>
            <a:pPr marL="342900" indent="-342900">
              <a:buClr>
                <a:schemeClr val="tx2"/>
              </a:buClr>
              <a:buFont typeface="Arial" pitchFamily="34" charset="0"/>
              <a:buChar char="•"/>
            </a:pPr>
            <a:r>
              <a:rPr lang="ar-JO" b="0" dirty="0"/>
              <a:t>"من الذي </a:t>
            </a:r>
            <a:r>
              <a:rPr lang="ar-JO" b="0" dirty="0" smtClean="0"/>
              <a:t>شاهد </a:t>
            </a:r>
            <a:r>
              <a:rPr lang="ar-JO" b="0" dirty="0"/>
              <a:t>ملفك" - نظرة عامة والخصوصية</a:t>
            </a:r>
          </a:p>
          <a:p>
            <a:pPr marL="342900" indent="-342900">
              <a:buClr>
                <a:schemeClr val="tx2"/>
              </a:buClr>
              <a:buFont typeface="Arial" pitchFamily="34" charset="0"/>
              <a:buChar char="•"/>
            </a:pPr>
            <a:r>
              <a:rPr lang="ar-JO" b="0" dirty="0"/>
              <a:t>تشغيل التحقق من خطوتين لتحسين الأمن</a:t>
            </a: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45</a:t>
            </a:fld>
            <a:endParaRPr lang="en-GB"/>
          </a:p>
        </p:txBody>
      </p:sp>
    </p:spTree>
    <p:extLst>
      <p:ext uri="{BB962C8B-B14F-4D97-AF65-F5344CB8AC3E}">
        <p14:creationId xmlns:p14="http://schemas.microsoft.com/office/powerpoint/2010/main" val="3595213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الدخول الى لينكد </a:t>
            </a:r>
            <a:r>
              <a:rPr lang="ar-JO" sz="2800" dirty="0" smtClean="0"/>
              <a:t>ان</a:t>
            </a:r>
            <a:br>
              <a:rPr lang="ar-JO" sz="2800" dirty="0" smtClean="0"/>
            </a:br>
            <a:endParaRPr lang="en-US"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5</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00" t="68402" r="31047" b="23302"/>
          <a:stretch/>
        </p:blipFill>
        <p:spPr bwMode="auto">
          <a:xfrm>
            <a:off x="107448" y="1793977"/>
            <a:ext cx="5378952" cy="64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809" t="15418" r="40333" b="11439"/>
          <a:stretch/>
        </p:blipFill>
        <p:spPr bwMode="auto">
          <a:xfrm>
            <a:off x="3739911" y="2688186"/>
            <a:ext cx="4356577" cy="405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212114" y="1793977"/>
            <a:ext cx="457200"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dirty="0" smtClean="0">
                <a:ln w="28575">
                  <a:solidFill>
                    <a:schemeClr val="tx1"/>
                  </a:solidFill>
                </a:ln>
              </a:rPr>
              <a:t>1</a:t>
            </a:r>
            <a:endParaRPr lang="en-US" dirty="0">
              <a:ln w="28575">
                <a:solidFill>
                  <a:schemeClr val="tx1"/>
                </a:solidFill>
              </a:ln>
            </a:endParaRPr>
          </a:p>
        </p:txBody>
      </p:sp>
      <p:sp>
        <p:nvSpPr>
          <p:cNvPr id="9" name="Oval 8"/>
          <p:cNvSpPr/>
          <p:nvPr/>
        </p:nvSpPr>
        <p:spPr>
          <a:xfrm>
            <a:off x="1818736" y="4198334"/>
            <a:ext cx="457200"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JO" dirty="0" smtClean="0">
                <a:ln w="28575">
                  <a:solidFill>
                    <a:schemeClr val="tx1"/>
                  </a:solidFill>
                </a:ln>
              </a:rPr>
              <a:t>2</a:t>
            </a:r>
            <a:endParaRPr lang="en-US" dirty="0">
              <a:ln w="28575">
                <a:solidFill>
                  <a:schemeClr val="tx1"/>
                </a:solidFill>
              </a:ln>
            </a:endParaRPr>
          </a:p>
        </p:txBody>
      </p:sp>
      <p:cxnSp>
        <p:nvCxnSpPr>
          <p:cNvPr id="10" name="Straight Arrow Connector 9"/>
          <p:cNvCxnSpPr>
            <a:stCxn id="8" idx="2"/>
          </p:cNvCxnSpPr>
          <p:nvPr/>
        </p:nvCxnSpPr>
        <p:spPr>
          <a:xfrm flipH="1">
            <a:off x="5461000" y="2060677"/>
            <a:ext cx="75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6"/>
          </p:cNvCxnSpPr>
          <p:nvPr/>
        </p:nvCxnSpPr>
        <p:spPr>
          <a:xfrm>
            <a:off x="2275936" y="4465034"/>
            <a:ext cx="1371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69314" y="1610968"/>
            <a:ext cx="2017486" cy="1077218"/>
          </a:xfrm>
          <a:prstGeom prst="rect">
            <a:avLst/>
          </a:prstGeom>
          <a:noFill/>
        </p:spPr>
        <p:txBody>
          <a:bodyPr wrap="square" rtlCol="0">
            <a:spAutoFit/>
          </a:bodyPr>
          <a:lstStyle/>
          <a:p>
            <a:r>
              <a:rPr lang="ar-JO" sz="3200" b="1" dirty="0" smtClean="0"/>
              <a:t>البحث عن مستخدم</a:t>
            </a:r>
            <a:endParaRPr lang="en-US" sz="3200" b="1" dirty="0"/>
          </a:p>
        </p:txBody>
      </p:sp>
      <p:sp>
        <p:nvSpPr>
          <p:cNvPr id="13" name="TextBox 12"/>
          <p:cNvSpPr txBox="1"/>
          <p:nvPr/>
        </p:nvSpPr>
        <p:spPr>
          <a:xfrm>
            <a:off x="1590136" y="3817334"/>
            <a:ext cx="1905000" cy="584775"/>
          </a:xfrm>
          <a:prstGeom prst="rect">
            <a:avLst/>
          </a:prstGeom>
          <a:noFill/>
        </p:spPr>
        <p:txBody>
          <a:bodyPr wrap="square" rtlCol="0">
            <a:spAutoFit/>
          </a:bodyPr>
          <a:lstStyle/>
          <a:p>
            <a:r>
              <a:rPr lang="ar-JO" sz="3200" b="1" dirty="0" smtClean="0"/>
              <a:t>نتائج البحث</a:t>
            </a:r>
            <a:endParaRPr lang="en-US" sz="3200" b="1" dirty="0"/>
          </a:p>
        </p:txBody>
      </p:sp>
    </p:spTree>
    <p:extLst>
      <p:ext uri="{BB962C8B-B14F-4D97-AF65-F5344CB8AC3E}">
        <p14:creationId xmlns:p14="http://schemas.microsoft.com/office/powerpoint/2010/main" val="1445222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smtClean="0">
                <a:latin typeface="Arial" pitchFamily="34" charset="0"/>
                <a:cs typeface="Arial" pitchFamily="34" charset="0"/>
              </a:rPr>
              <a:t>أنواع الحسابات في لينكد ان</a:t>
            </a:r>
            <a:br>
              <a:rPr lang="ar-JO" sz="2800" dirty="0" smtClean="0">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fontScale="62500" lnSpcReduction="20000"/>
          </a:bodyPr>
          <a:lstStyle/>
          <a:p>
            <a:pPr marL="342900" indent="-342900" fontAlgn="base">
              <a:buClr>
                <a:schemeClr val="tx2"/>
              </a:buClr>
              <a:buFont typeface="Arial" panose="020B0604020202020204" pitchFamily="34" charset="0"/>
              <a:buChar char="•"/>
            </a:pPr>
            <a:r>
              <a:rPr lang="ar-JO" sz="3400" dirty="0"/>
              <a:t>حساب أساسي (مجاني): </a:t>
            </a:r>
            <a:r>
              <a:rPr lang="ar-JO" sz="3400" b="0" dirty="0"/>
              <a:t>الحساب الأساسي متوفر لكل شخص يريد إنشاء والاحتفاظ بملف شخصي احترافي دون تحمل تكلفة</a:t>
            </a:r>
            <a:r>
              <a:rPr lang="ar-JO" sz="3400" b="0" dirty="0" smtClean="0"/>
              <a:t>.</a:t>
            </a:r>
          </a:p>
          <a:p>
            <a:pPr marL="342900" indent="-342900" fontAlgn="base">
              <a:buClr>
                <a:schemeClr val="tx2"/>
              </a:buClr>
              <a:buFont typeface="Arial" panose="020B0604020202020204" pitchFamily="34" charset="0"/>
              <a:buChar char="•"/>
            </a:pPr>
            <a:endParaRPr lang="ar-JO" sz="3400" b="0" dirty="0"/>
          </a:p>
          <a:p>
            <a:pPr marL="342900" indent="-342900">
              <a:buClr>
                <a:schemeClr val="tx2"/>
              </a:buClr>
              <a:buFont typeface="Arial" panose="020B0604020202020204" pitchFamily="34" charset="0"/>
              <a:buChar char="•"/>
            </a:pPr>
            <a:r>
              <a:rPr lang="ar-JO" sz="3400" dirty="0" smtClean="0"/>
              <a:t>حسابات </a:t>
            </a:r>
            <a:r>
              <a:rPr lang="en-US" sz="3400" dirty="0"/>
              <a:t>Premium</a:t>
            </a:r>
            <a:r>
              <a:rPr lang="ar-JO" sz="3400" dirty="0"/>
              <a:t>: </a:t>
            </a:r>
            <a:r>
              <a:rPr lang="ar-JO" sz="3400" b="0" dirty="0"/>
              <a:t>مع حساب </a:t>
            </a:r>
            <a:r>
              <a:rPr lang="en-US" sz="3400" b="0" dirty="0" smtClean="0"/>
              <a:t>Premium</a:t>
            </a:r>
            <a:r>
              <a:rPr lang="ar-JO" sz="3400" b="0" dirty="0" smtClean="0"/>
              <a:t> يمكنك:</a:t>
            </a:r>
          </a:p>
          <a:p>
            <a:pPr marL="800100" lvl="1" indent="-342900"/>
            <a:r>
              <a:rPr lang="ar-JO" sz="3500" dirty="0" smtClean="0"/>
              <a:t>ارسال رسائل </a:t>
            </a:r>
            <a:r>
              <a:rPr lang="en-US" sz="3500" dirty="0" err="1"/>
              <a:t>InMail</a:t>
            </a:r>
            <a:r>
              <a:rPr lang="en-US" sz="3500" dirty="0"/>
              <a:t> </a:t>
            </a:r>
            <a:r>
              <a:rPr lang="ar-JO" sz="3500" dirty="0" smtClean="0"/>
              <a:t> مباشرة </a:t>
            </a:r>
            <a:r>
              <a:rPr lang="ar-JO" sz="3500" dirty="0"/>
              <a:t>لعضو آخر في </a:t>
            </a:r>
            <a:r>
              <a:rPr lang="ar-JO" sz="3500" dirty="0" smtClean="0"/>
              <a:t>لينكد ان لست </a:t>
            </a:r>
            <a:r>
              <a:rPr lang="ar-JO" sz="3500" dirty="0"/>
              <a:t>على اتصال </a:t>
            </a:r>
            <a:r>
              <a:rPr lang="ar-JO" sz="3500" dirty="0" smtClean="0"/>
              <a:t>معه.</a:t>
            </a:r>
            <a:endParaRPr lang="ar-JO" sz="3500" dirty="0"/>
          </a:p>
          <a:p>
            <a:pPr marL="800100" lvl="1" indent="-342900"/>
            <a:r>
              <a:rPr lang="ar-JO" sz="3500" dirty="0"/>
              <a:t>الحصول على نتائج بحث </a:t>
            </a:r>
            <a:r>
              <a:rPr lang="ar-JO" sz="3500" dirty="0" smtClean="0"/>
              <a:t>إضافية: </a:t>
            </a:r>
            <a:r>
              <a:rPr lang="ar-JO" sz="3500" dirty="0"/>
              <a:t>أكثر من </a:t>
            </a:r>
            <a:r>
              <a:rPr lang="ar-JO" sz="3500" dirty="0" smtClean="0"/>
              <a:t>100 من نتائج البحث كما هو الحال في الحساب الاساسي</a:t>
            </a:r>
          </a:p>
          <a:p>
            <a:pPr marL="800100" lvl="1" indent="-342900"/>
            <a:r>
              <a:rPr lang="ar-JO" sz="3500" dirty="0" smtClean="0"/>
              <a:t>مميزات فلترة اضافية للبحث</a:t>
            </a:r>
            <a:endParaRPr lang="ar-JO" sz="3500" dirty="0"/>
          </a:p>
          <a:p>
            <a:pPr marL="800100" lvl="1" indent="-342900"/>
            <a:r>
              <a:rPr lang="ar-JO" sz="3400" b="0" dirty="0" smtClean="0"/>
              <a:t>رؤية </a:t>
            </a:r>
            <a:r>
              <a:rPr lang="ar-JO" sz="3400" b="0" dirty="0"/>
              <a:t>المزيد من المعلومات عن الأشخاص الذي شاهدوا ملفك الشخصي. </a:t>
            </a:r>
            <a:endParaRPr lang="ar-JO" sz="3400" b="0" dirty="0" smtClean="0"/>
          </a:p>
          <a:p>
            <a:pPr marL="800100" lvl="1" indent="-342900"/>
            <a:r>
              <a:rPr lang="ar-JO" sz="3400" dirty="0" smtClean="0"/>
              <a:t>لمزيد من التفاصيل </a:t>
            </a:r>
            <a:r>
              <a:rPr lang="en-US" sz="3400" dirty="0" smtClean="0">
                <a:hlinkClick r:id="rId2"/>
              </a:rPr>
              <a:t>https</a:t>
            </a:r>
            <a:r>
              <a:rPr lang="en-US" sz="3400" dirty="0">
                <a:hlinkClick r:id="rId2"/>
              </a:rPr>
              <a:t>://</a:t>
            </a:r>
            <a:r>
              <a:rPr lang="en-US" sz="3400" dirty="0" smtClean="0">
                <a:hlinkClick r:id="rId2"/>
              </a:rPr>
              <a:t>www.wordtracker.com/academy/social-media-marketing/linkedin/linkedin-premium-account</a:t>
            </a:r>
            <a:endParaRPr lang="ar-JO" sz="3400" dirty="0" smtClean="0"/>
          </a:p>
        </p:txBody>
      </p:sp>
      <p:sp>
        <p:nvSpPr>
          <p:cNvPr id="4" name="Slide Number Placeholder 3"/>
          <p:cNvSpPr>
            <a:spLocks noGrp="1"/>
          </p:cNvSpPr>
          <p:nvPr>
            <p:ph type="sldNum" sz="quarter" idx="12"/>
          </p:nvPr>
        </p:nvSpPr>
        <p:spPr/>
        <p:txBody>
          <a:bodyPr/>
          <a:lstStyle/>
          <a:p>
            <a:fld id="{A85E95EA-764A-438A-AB2D-615555310C78}" type="slidenum">
              <a:rPr lang="en-GB" smtClean="0"/>
              <a:pPr/>
              <a:t>6</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711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شريط التنقل العلوي</a:t>
            </a:r>
            <a:r>
              <a:rPr lang="en-US" sz="2800" dirty="0"/>
              <a:t/>
            </a:r>
            <a:br>
              <a:rPr lang="en-US" sz="2800" dirty="0"/>
            </a:br>
            <a:r>
              <a:rPr lang="ar-JO" sz="2800" dirty="0"/>
              <a:t> </a:t>
            </a:r>
            <a:r>
              <a:rPr lang="en-US" sz="2800" dirty="0"/>
              <a:t>top navigation bar</a:t>
            </a:r>
            <a:endParaRPr lang="en-US" dirty="0"/>
          </a:p>
        </p:txBody>
      </p:sp>
      <p:sp>
        <p:nvSpPr>
          <p:cNvPr id="3" name="Content Placeholder 2"/>
          <p:cNvSpPr>
            <a:spLocks noGrp="1"/>
          </p:cNvSpPr>
          <p:nvPr>
            <p:ph idx="1"/>
          </p:nvPr>
        </p:nvSpPr>
        <p:spPr/>
        <p:txBody>
          <a:bodyPr>
            <a:normAutofit lnSpcReduction="10000"/>
          </a:bodyPr>
          <a:lstStyle/>
          <a:p>
            <a:pPr marL="914400" lvl="1" indent="-457200">
              <a:buFont typeface="+mj-lt"/>
              <a:buAutoNum type="arabicPeriod"/>
            </a:pPr>
            <a:endParaRPr lang="ar-JO" dirty="0" smtClean="0"/>
          </a:p>
          <a:p>
            <a:pPr marL="914400" lvl="1" indent="-457200">
              <a:buFont typeface="+mj-lt"/>
              <a:buAutoNum type="arabicPeriod"/>
            </a:pPr>
            <a:endParaRPr lang="ar-JO" dirty="0"/>
          </a:p>
          <a:p>
            <a:pPr marL="914400" lvl="1" indent="-457200">
              <a:buFont typeface="+mj-lt"/>
              <a:buAutoNum type="arabicPeriod"/>
            </a:pPr>
            <a:r>
              <a:rPr lang="ar-JO" dirty="0" smtClean="0"/>
              <a:t>الصفحة </a:t>
            </a:r>
            <a:r>
              <a:rPr lang="ar-JO" dirty="0"/>
              <a:t>الرئيسية </a:t>
            </a:r>
            <a:r>
              <a:rPr lang="en-US" dirty="0"/>
              <a:t>Home </a:t>
            </a:r>
            <a:r>
              <a:rPr lang="ar-JO" dirty="0"/>
              <a:t>.</a:t>
            </a:r>
            <a:endParaRPr lang="en-US" dirty="0"/>
          </a:p>
          <a:p>
            <a:pPr marL="914400" lvl="1" indent="-457200">
              <a:buFont typeface="+mj-lt"/>
              <a:buAutoNum type="arabicPeriod"/>
            </a:pPr>
            <a:r>
              <a:rPr lang="ar-JO" dirty="0"/>
              <a:t>الشبكة </a:t>
            </a:r>
            <a:r>
              <a:rPr lang="en-US" dirty="0"/>
              <a:t>My Network</a:t>
            </a:r>
            <a:endParaRPr lang="ar-JO" dirty="0"/>
          </a:p>
          <a:p>
            <a:pPr marL="914400" lvl="1" indent="-457200">
              <a:buFont typeface="+mj-lt"/>
              <a:buAutoNum type="arabicPeriod"/>
            </a:pPr>
            <a:r>
              <a:rPr lang="ar-JO" dirty="0"/>
              <a:t>الوظائف </a:t>
            </a:r>
            <a:r>
              <a:rPr lang="en-US" dirty="0"/>
              <a:t>Jobs</a:t>
            </a:r>
          </a:p>
          <a:p>
            <a:pPr marL="914400" lvl="1" indent="-457200">
              <a:buFont typeface="+mj-lt"/>
              <a:buAutoNum type="arabicPeriod"/>
            </a:pPr>
            <a:r>
              <a:rPr lang="ar-JO" dirty="0"/>
              <a:t>الرسائل </a:t>
            </a:r>
            <a:r>
              <a:rPr lang="en-US" dirty="0"/>
              <a:t>Messages</a:t>
            </a:r>
            <a:r>
              <a:rPr lang="ar-JO" dirty="0"/>
              <a:t>.</a:t>
            </a:r>
          </a:p>
          <a:p>
            <a:pPr marL="914400" lvl="1" indent="-457200">
              <a:buFont typeface="+mj-lt"/>
              <a:buAutoNum type="arabicPeriod"/>
            </a:pPr>
            <a:r>
              <a:rPr lang="ar-JO" dirty="0"/>
              <a:t>الإشعارات </a:t>
            </a:r>
            <a:r>
              <a:rPr lang="en-US" dirty="0"/>
              <a:t>Notifications</a:t>
            </a:r>
            <a:r>
              <a:rPr lang="ar-JO" dirty="0"/>
              <a:t>.</a:t>
            </a:r>
          </a:p>
          <a:p>
            <a:pPr marL="914400" lvl="1" indent="-457200">
              <a:buFont typeface="+mj-lt"/>
              <a:buAutoNum type="arabicPeriod"/>
            </a:pPr>
            <a:r>
              <a:rPr lang="ar-JO" dirty="0" smtClean="0"/>
              <a:t>أنا </a:t>
            </a:r>
            <a:r>
              <a:rPr lang="en-US" dirty="0" smtClean="0"/>
              <a:t>Me</a:t>
            </a:r>
            <a:endParaRPr lang="ar-JO" dirty="0" smtClean="0"/>
          </a:p>
          <a:p>
            <a:pPr marL="1600200" lvl="2" indent="-457200"/>
            <a:r>
              <a:rPr lang="ar-JO" dirty="0" smtClean="0"/>
              <a:t>الملف </a:t>
            </a:r>
            <a:r>
              <a:rPr lang="ar-JO" dirty="0"/>
              <a:t>الشخصي </a:t>
            </a:r>
            <a:r>
              <a:rPr lang="en-US" dirty="0"/>
              <a:t>Profile</a:t>
            </a:r>
            <a:r>
              <a:rPr lang="ar-JO" dirty="0" smtClean="0"/>
              <a:t>.</a:t>
            </a:r>
          </a:p>
          <a:p>
            <a:pPr marL="1600200" lvl="2" indent="-457200"/>
            <a:r>
              <a:rPr lang="ar-JO" dirty="0" smtClean="0"/>
              <a:t>الخصوصية والاعدادات </a:t>
            </a:r>
            <a:r>
              <a:rPr lang="en-US" dirty="0" smtClean="0"/>
              <a:t>Privacy and </a:t>
            </a:r>
            <a:r>
              <a:rPr lang="en-US" dirty="0"/>
              <a:t>Settings</a:t>
            </a:r>
            <a:r>
              <a:rPr lang="ar-JO" dirty="0" smtClean="0"/>
              <a:t>.</a:t>
            </a:r>
          </a:p>
          <a:p>
            <a:pPr marL="1600200" lvl="2" indent="-457200"/>
            <a:r>
              <a:rPr lang="ar-JO" dirty="0" smtClean="0"/>
              <a:t>المساعدة </a:t>
            </a:r>
            <a:r>
              <a:rPr lang="en-US" dirty="0" smtClean="0"/>
              <a:t>Help</a:t>
            </a:r>
            <a:endParaRPr lang="ar-JO" dirty="0" smtClean="0"/>
          </a:p>
          <a:p>
            <a:pPr marL="1600200" lvl="2" indent="-457200"/>
            <a:r>
              <a:rPr lang="ar-JO" dirty="0" smtClean="0"/>
              <a:t>منشورات الوظائف </a:t>
            </a:r>
            <a:r>
              <a:rPr lang="en-US" dirty="0" smtClean="0"/>
              <a:t>Job Posting</a:t>
            </a:r>
            <a:endParaRPr lang="ar-JO" dirty="0" smtClean="0"/>
          </a:p>
          <a:p>
            <a:pPr marL="1600200" lvl="2" indent="-457200"/>
            <a:r>
              <a:rPr lang="ar-JO" dirty="0" smtClean="0"/>
              <a:t>تسجيل الخروج </a:t>
            </a:r>
            <a:r>
              <a:rPr lang="en-US" dirty="0" smtClean="0"/>
              <a:t>Sign out</a:t>
            </a:r>
            <a:endParaRPr lang="ar-JO" dirty="0"/>
          </a:p>
          <a:p>
            <a:pPr marL="1600200" lvl="2" indent="-457200">
              <a:buFont typeface="+mj-lt"/>
              <a:buAutoNum type="arabicPeriod"/>
            </a:pPr>
            <a:endParaRPr lang="ar-JO"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7</a:t>
            </a:fld>
            <a:endParaRPr lang="en-GB"/>
          </a:p>
        </p:txBody>
      </p:sp>
      <p:sp>
        <p:nvSpPr>
          <p:cNvPr id="5" name="AutoShape 9" descr="Image result for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524000"/>
            <a:ext cx="7467600" cy="44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093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2800" dirty="0"/>
              <a:t>الصفحة الرئيسية </a:t>
            </a:r>
            <a:r>
              <a:rPr lang="en-US" sz="2800" dirty="0" smtClean="0"/>
              <a:t>Home</a:t>
            </a:r>
            <a:r>
              <a:rPr lang="ar-JO" sz="2800" dirty="0" smtClean="0"/>
              <a:t/>
            </a:r>
            <a:br>
              <a:rPr lang="ar-JO" sz="2800" dirty="0" smtClean="0"/>
            </a:br>
            <a:endParaRPr lang="ar-JO" dirty="0"/>
          </a:p>
        </p:txBody>
      </p:sp>
      <p:sp>
        <p:nvSpPr>
          <p:cNvPr id="3" name="Content Placeholder 2"/>
          <p:cNvSpPr>
            <a:spLocks noGrp="1"/>
          </p:cNvSpPr>
          <p:nvPr>
            <p:ph idx="1"/>
          </p:nvPr>
        </p:nvSpPr>
        <p:spPr>
          <a:xfrm>
            <a:off x="76200" y="1757286"/>
            <a:ext cx="7620000" cy="4373563"/>
          </a:xfrm>
        </p:spPr>
        <p:txBody>
          <a:bodyPr/>
          <a:lstStyle/>
          <a:p>
            <a:endParaRPr lang="ar-JO"/>
          </a:p>
        </p:txBody>
      </p:sp>
      <p:sp>
        <p:nvSpPr>
          <p:cNvPr id="4" name="Slide Number Placeholder 3"/>
          <p:cNvSpPr>
            <a:spLocks noGrp="1"/>
          </p:cNvSpPr>
          <p:nvPr>
            <p:ph type="sldNum" sz="quarter" idx="12"/>
          </p:nvPr>
        </p:nvSpPr>
        <p:spPr/>
        <p:txBody>
          <a:bodyPr/>
          <a:lstStyle/>
          <a:p>
            <a:fld id="{A85E95EA-764A-438A-AB2D-615555310C78}" type="slidenum">
              <a:rPr lang="en-GB" smtClean="0"/>
              <a:pPr/>
              <a:t>8</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7286"/>
            <a:ext cx="7924800" cy="415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1886946" y="6036154"/>
            <a:ext cx="3502882" cy="369332"/>
          </a:xfrm>
          <a:prstGeom prst="rect">
            <a:avLst/>
          </a:prstGeom>
        </p:spPr>
        <p:txBody>
          <a:bodyPr wrap="none">
            <a:spAutoFit/>
          </a:bodyPr>
          <a:lstStyle/>
          <a:p>
            <a:pPr algn="r" rtl="1"/>
            <a:r>
              <a:rPr lang="ar-JO" dirty="0" smtClean="0"/>
              <a:t>مشاركات وتعليقات </a:t>
            </a:r>
            <a:r>
              <a:rPr lang="ar-JO" dirty="0" err="1" smtClean="0"/>
              <a:t>وإعجابات</a:t>
            </a:r>
            <a:r>
              <a:rPr lang="ar-JO" dirty="0" smtClean="0"/>
              <a:t> جهات الاتصال</a:t>
            </a:r>
            <a:endParaRPr lang="en-US" dirty="0"/>
          </a:p>
        </p:txBody>
      </p:sp>
      <p:sp>
        <p:nvSpPr>
          <p:cNvPr id="30" name="Rounded Rectangle 29"/>
          <p:cNvSpPr/>
          <p:nvPr/>
        </p:nvSpPr>
        <p:spPr>
          <a:xfrm>
            <a:off x="1703886" y="2976486"/>
            <a:ext cx="3863068" cy="2928312"/>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71846" y="1452486"/>
            <a:ext cx="1891865" cy="338554"/>
          </a:xfrm>
          <a:prstGeom prst="rect">
            <a:avLst/>
          </a:prstGeom>
        </p:spPr>
        <p:txBody>
          <a:bodyPr wrap="none">
            <a:spAutoFit/>
          </a:bodyPr>
          <a:lstStyle/>
          <a:p>
            <a:r>
              <a:rPr lang="ar-JO" sz="1600" b="1" dirty="0"/>
              <a:t>معلومات الملف الشخصي </a:t>
            </a:r>
            <a:endParaRPr lang="en-US" sz="1600" b="1" dirty="0"/>
          </a:p>
        </p:txBody>
      </p:sp>
      <p:cxnSp>
        <p:nvCxnSpPr>
          <p:cNvPr id="32" name="Straight Arrow Connector 31"/>
          <p:cNvCxnSpPr/>
          <p:nvPr/>
        </p:nvCxnSpPr>
        <p:spPr>
          <a:xfrm flipH="1">
            <a:off x="690154" y="1821818"/>
            <a:ext cx="1" cy="22098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10366" y="3269298"/>
            <a:ext cx="1489834" cy="1500607"/>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p:cNvSpPr/>
          <p:nvPr/>
        </p:nvSpPr>
        <p:spPr>
          <a:xfrm>
            <a:off x="-76200" y="5178623"/>
            <a:ext cx="1777424" cy="307777"/>
          </a:xfrm>
          <a:prstGeom prst="rect">
            <a:avLst/>
          </a:prstGeom>
        </p:spPr>
        <p:txBody>
          <a:bodyPr wrap="square">
            <a:spAutoFit/>
          </a:bodyPr>
          <a:lstStyle/>
          <a:p>
            <a:pPr algn="r" rtl="1"/>
            <a:r>
              <a:rPr lang="ar-JO" sz="1400" b="1" dirty="0" smtClean="0"/>
              <a:t>احصائيات ملفك الشخصي</a:t>
            </a:r>
            <a:endParaRPr lang="en-US" sz="1400" b="1" dirty="0"/>
          </a:p>
        </p:txBody>
      </p:sp>
      <p:cxnSp>
        <p:nvCxnSpPr>
          <p:cNvPr id="35" name="Straight Arrow Connector 34"/>
          <p:cNvCxnSpPr/>
          <p:nvPr/>
        </p:nvCxnSpPr>
        <p:spPr>
          <a:xfrm flipV="1">
            <a:off x="838200" y="4768533"/>
            <a:ext cx="0" cy="355699"/>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699047" y="1362564"/>
            <a:ext cx="2308645" cy="338554"/>
          </a:xfrm>
          <a:prstGeom prst="rect">
            <a:avLst/>
          </a:prstGeom>
        </p:spPr>
        <p:txBody>
          <a:bodyPr wrap="none">
            <a:spAutoFit/>
          </a:bodyPr>
          <a:lstStyle/>
          <a:p>
            <a:r>
              <a:rPr lang="ar-JO" sz="1600" b="1" dirty="0" smtClean="0"/>
              <a:t>حيز كتابة تحديث أو انشاء مقالة</a:t>
            </a:r>
            <a:endParaRPr lang="en-US" sz="1600" b="1" dirty="0"/>
          </a:p>
        </p:txBody>
      </p:sp>
      <p:sp>
        <p:nvSpPr>
          <p:cNvPr id="37" name="Rounded Rectangle 36"/>
          <p:cNvSpPr/>
          <p:nvPr/>
        </p:nvSpPr>
        <p:spPr>
          <a:xfrm>
            <a:off x="1701224" y="2093652"/>
            <a:ext cx="3865730" cy="806634"/>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8" name="Straight Arrow Connector 37"/>
          <p:cNvCxnSpPr/>
          <p:nvPr/>
        </p:nvCxnSpPr>
        <p:spPr>
          <a:xfrm flipV="1">
            <a:off x="2809757" y="5823517"/>
            <a:ext cx="0" cy="28509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1886946" y="1621763"/>
            <a:ext cx="22408" cy="623245"/>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966305" y="1724320"/>
            <a:ext cx="612668" cy="338554"/>
          </a:xfrm>
          <a:prstGeom prst="rect">
            <a:avLst/>
          </a:prstGeom>
        </p:spPr>
        <p:txBody>
          <a:bodyPr wrap="none">
            <a:spAutoFit/>
          </a:bodyPr>
          <a:lstStyle/>
          <a:p>
            <a:r>
              <a:rPr lang="ar-JO" sz="1600" b="1" dirty="0" smtClean="0"/>
              <a:t>دعاية </a:t>
            </a:r>
            <a:endParaRPr lang="en-US" sz="1600" b="1" dirty="0"/>
          </a:p>
        </p:txBody>
      </p:sp>
      <p:cxnSp>
        <p:nvCxnSpPr>
          <p:cNvPr id="41" name="Straight Arrow Connector 40"/>
          <p:cNvCxnSpPr/>
          <p:nvPr/>
        </p:nvCxnSpPr>
        <p:spPr>
          <a:xfrm flipH="1" flipV="1">
            <a:off x="7832955" y="1841100"/>
            <a:ext cx="285750" cy="6788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1219201" y="1784166"/>
            <a:ext cx="6613754" cy="258632"/>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ounded Rectangle 42"/>
          <p:cNvSpPr/>
          <p:nvPr/>
        </p:nvSpPr>
        <p:spPr>
          <a:xfrm>
            <a:off x="76200" y="2064176"/>
            <a:ext cx="1514886" cy="1205124"/>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Slide Number Placeholder 3"/>
          <p:cNvSpPr txBox="1">
            <a:spLocks/>
          </p:cNvSpPr>
          <p:nvPr/>
        </p:nvSpPr>
        <p:spPr>
          <a:xfrm rot="16200000">
            <a:off x="8536531" y="5885497"/>
            <a:ext cx="1315721" cy="365125"/>
          </a:xfrm>
          <a:prstGeom prst="rect">
            <a:avLst/>
          </a:prstGeom>
        </p:spPr>
        <p:txBody>
          <a:bodyPr vert="horz" lIns="91440" tIns="45720" rIns="91440" bIns="45720" rtlCol="0" anchor="ctr"/>
          <a:lstStyle>
            <a:defPPr>
              <a:defRPr lang="en-US"/>
            </a:defPPr>
            <a:lvl1pPr marL="0" algn="l" defTabSz="914400" rtl="0" eaLnBrk="1" latinLnBrk="0" hangingPunct="1">
              <a:defRPr sz="2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95EA-764A-438A-AB2D-615555310C78}" type="slidenum">
              <a:rPr lang="en-GB" smtClean="0"/>
              <a:pPr/>
              <a:t>8</a:t>
            </a:fld>
            <a:endParaRPr lang="en-GB" dirty="0"/>
          </a:p>
        </p:txBody>
      </p:sp>
      <p:sp>
        <p:nvSpPr>
          <p:cNvPr id="45" name="Rounded Rectangle 44"/>
          <p:cNvSpPr/>
          <p:nvPr/>
        </p:nvSpPr>
        <p:spPr>
          <a:xfrm>
            <a:off x="5719354" y="2093652"/>
            <a:ext cx="2256476" cy="1721034"/>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ounded Rectangle 45"/>
          <p:cNvSpPr/>
          <p:nvPr/>
        </p:nvSpPr>
        <p:spPr>
          <a:xfrm>
            <a:off x="5709829" y="3909389"/>
            <a:ext cx="2256476" cy="1721034"/>
          </a:xfrm>
          <a:prstGeom prst="roundRect">
            <a:avLst/>
          </a:prstGeom>
          <a:solidFill>
            <a:schemeClr val="lt1">
              <a:alpha val="0"/>
            </a:scheme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p:cNvSpPr/>
          <p:nvPr/>
        </p:nvSpPr>
        <p:spPr>
          <a:xfrm>
            <a:off x="8079874" y="2684524"/>
            <a:ext cx="839879" cy="584775"/>
          </a:xfrm>
          <a:prstGeom prst="rect">
            <a:avLst/>
          </a:prstGeom>
        </p:spPr>
        <p:txBody>
          <a:bodyPr wrap="square">
            <a:spAutoFit/>
          </a:bodyPr>
          <a:lstStyle/>
          <a:p>
            <a:pPr algn="r" rtl="1"/>
            <a:r>
              <a:rPr lang="ar-JO" sz="1600" b="1" dirty="0" smtClean="0"/>
              <a:t>مقترحات المتابعة</a:t>
            </a:r>
            <a:endParaRPr lang="en-US" sz="1600" b="1" dirty="0"/>
          </a:p>
        </p:txBody>
      </p:sp>
      <p:cxnSp>
        <p:nvCxnSpPr>
          <p:cNvPr id="50" name="Straight Arrow Connector 49"/>
          <p:cNvCxnSpPr/>
          <p:nvPr/>
        </p:nvCxnSpPr>
        <p:spPr>
          <a:xfrm flipH="1" flipV="1">
            <a:off x="7936999" y="2909026"/>
            <a:ext cx="285750" cy="6788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341" y="561975"/>
            <a:ext cx="6000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32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3200" dirty="0"/>
              <a:t>الصفحة الرئيسية </a:t>
            </a:r>
            <a:r>
              <a:rPr lang="en-US" sz="3200" dirty="0" smtClean="0"/>
              <a:t>Home</a:t>
            </a:r>
            <a:r>
              <a:rPr lang="ar-JO" sz="3200" dirty="0" smtClean="0"/>
              <a:t/>
            </a:r>
            <a:br>
              <a:rPr lang="ar-JO" sz="3200" dirty="0" smtClean="0"/>
            </a:br>
            <a:endParaRPr lang="en-US" dirty="0"/>
          </a:p>
        </p:txBody>
      </p:sp>
      <p:sp>
        <p:nvSpPr>
          <p:cNvPr id="3" name="Content Placeholder 2"/>
          <p:cNvSpPr>
            <a:spLocks noGrp="1"/>
          </p:cNvSpPr>
          <p:nvPr>
            <p:ph idx="1"/>
          </p:nvPr>
        </p:nvSpPr>
        <p:spPr>
          <a:xfrm>
            <a:off x="533400" y="1752600"/>
            <a:ext cx="7597775" cy="4373563"/>
          </a:xfrm>
        </p:spPr>
        <p:txBody>
          <a:bodyPr>
            <a:normAutofit/>
          </a:bodyPr>
          <a:lstStyle/>
          <a:p>
            <a:pPr marL="342900" indent="-342900">
              <a:buClr>
                <a:schemeClr val="tx2"/>
              </a:buClr>
              <a:buFont typeface="Arial" panose="020B0604020202020204" pitchFamily="34" charset="0"/>
              <a:buChar char="•"/>
            </a:pPr>
            <a:r>
              <a:rPr lang="ar-JO" b="0" dirty="0"/>
              <a:t>صفحتك الرئيسية على </a:t>
            </a:r>
            <a:r>
              <a:rPr lang="ar-JO" b="0" dirty="0" smtClean="0"/>
              <a:t>لينكد ان</a:t>
            </a:r>
            <a:r>
              <a:rPr lang="en-US" b="0" dirty="0" smtClean="0"/>
              <a:t> </a:t>
            </a:r>
            <a:r>
              <a:rPr lang="ar-JO" b="0" dirty="0" smtClean="0"/>
              <a:t>تزودك بفرصة يومية لتعرف أكثرعن جهات اتصالك ومشاركاتهم على صعيد </a:t>
            </a:r>
            <a:r>
              <a:rPr lang="ar-JO" b="0" dirty="0"/>
              <a:t>المحتوى المهني</a:t>
            </a:r>
            <a:r>
              <a:rPr lang="ar-JO" b="0" dirty="0" smtClean="0"/>
              <a:t>.</a:t>
            </a:r>
            <a:endParaRPr lang="ar-JO" dirty="0" smtClean="0"/>
          </a:p>
          <a:p>
            <a:pPr marL="342900" indent="-342900">
              <a:buClr>
                <a:schemeClr val="tx2"/>
              </a:buClr>
              <a:buFont typeface="Arial" panose="020B0604020202020204" pitchFamily="34" charset="0"/>
              <a:buChar char="•"/>
            </a:pPr>
            <a:r>
              <a:rPr lang="ar-JO" dirty="0" smtClean="0"/>
              <a:t>مكونات الصفحة الرئيسية </a:t>
            </a:r>
            <a:r>
              <a:rPr lang="en-US" dirty="0" smtClean="0"/>
              <a:t>Home</a:t>
            </a:r>
            <a:r>
              <a:rPr lang="ar-JO" dirty="0" smtClean="0"/>
              <a:t>:</a:t>
            </a:r>
          </a:p>
          <a:p>
            <a:pPr marL="914400" lvl="1" indent="-457200">
              <a:buFont typeface="+mj-lt"/>
              <a:buAutoNum type="arabicPeriod"/>
            </a:pPr>
            <a:r>
              <a:rPr lang="ar-JO" dirty="0" smtClean="0"/>
              <a:t>معلومات الملف الشخصي </a:t>
            </a:r>
            <a:r>
              <a:rPr lang="en-US" dirty="0" smtClean="0"/>
              <a:t>Profile Information</a:t>
            </a:r>
            <a:r>
              <a:rPr lang="ar-JO" dirty="0" smtClean="0"/>
              <a:t>.</a:t>
            </a:r>
          </a:p>
          <a:p>
            <a:pPr marL="914400" lvl="1" indent="-457200">
              <a:buFont typeface="+mj-lt"/>
              <a:buAutoNum type="arabicPeriod"/>
            </a:pPr>
            <a:r>
              <a:rPr lang="ar-JO" sz="2100" dirty="0"/>
              <a:t>عدد الأشخاص الذين شاهدوا ملفك الشخصي  وعدد الأشخاص الذين شاهدوا منشوراتك خلال الفترة الحالية</a:t>
            </a:r>
            <a:endParaRPr lang="en-US" sz="2100" dirty="0"/>
          </a:p>
          <a:p>
            <a:pPr marL="914400" lvl="1" indent="-457200">
              <a:buFont typeface="+mj-lt"/>
              <a:buAutoNum type="arabicPeriod"/>
            </a:pPr>
            <a:r>
              <a:rPr lang="ar-JO" dirty="0"/>
              <a:t>حيز كتابة </a:t>
            </a:r>
            <a:r>
              <a:rPr lang="ar-JO" dirty="0" smtClean="0"/>
              <a:t>تحديث أو </a:t>
            </a:r>
            <a:r>
              <a:rPr lang="ar-JO" dirty="0"/>
              <a:t>انشاء مقالة</a:t>
            </a:r>
            <a:endParaRPr lang="en-US" dirty="0"/>
          </a:p>
          <a:p>
            <a:pPr marL="914400" lvl="1" indent="-457200">
              <a:buFont typeface="+mj-lt"/>
              <a:buAutoNum type="arabicPeriod"/>
            </a:pPr>
            <a:r>
              <a:rPr lang="ar-JO" dirty="0"/>
              <a:t>مقترحات المتابعة</a:t>
            </a:r>
            <a:endParaRPr lang="en-US" dirty="0"/>
          </a:p>
          <a:p>
            <a:pPr marL="914400" lvl="1" indent="-457200">
              <a:buFont typeface="+mj-lt"/>
              <a:buAutoNum type="arabicPeriod"/>
            </a:pPr>
            <a:r>
              <a:rPr lang="ar-JO" dirty="0" smtClean="0"/>
              <a:t>دعايات </a:t>
            </a:r>
            <a:r>
              <a:rPr lang="en-US" dirty="0" smtClean="0"/>
              <a:t>Ads</a:t>
            </a:r>
            <a:r>
              <a:rPr lang="ar-JO" dirty="0" smtClean="0"/>
              <a:t>.</a:t>
            </a:r>
          </a:p>
          <a:p>
            <a:pPr marL="914400" lvl="1" indent="-457200">
              <a:buFont typeface="+mj-lt"/>
              <a:buAutoNum type="arabicPeriod"/>
            </a:pPr>
            <a:r>
              <a:rPr lang="ar-JO" dirty="0"/>
              <a:t>مشاركات وتعليقات </a:t>
            </a:r>
            <a:r>
              <a:rPr lang="ar-JO" dirty="0" err="1"/>
              <a:t>وإعجابات</a:t>
            </a:r>
            <a:r>
              <a:rPr lang="ar-JO" dirty="0"/>
              <a:t> جهات </a:t>
            </a:r>
            <a:r>
              <a:rPr lang="ar-JO" dirty="0" smtClean="0"/>
              <a:t>الاتصال</a:t>
            </a:r>
            <a:endParaRPr lang="ar-JO" b="0" dirty="0"/>
          </a:p>
          <a:p>
            <a:pPr marL="342900" indent="-342900">
              <a:buClr>
                <a:schemeClr val="tx2"/>
              </a:buClr>
              <a:buFont typeface="Arial" panose="020B0604020202020204" pitchFamily="34" charset="0"/>
              <a:buChar char="•"/>
            </a:pPr>
            <a:endParaRPr lang="ar-JO" b="0" dirty="0" smtClean="0"/>
          </a:p>
          <a:p>
            <a:pPr marL="342900" indent="-342900">
              <a:buClr>
                <a:schemeClr val="tx2"/>
              </a:buClr>
              <a:buFont typeface="Arial" panose="020B0604020202020204" pitchFamily="34" charset="0"/>
              <a:buChar char="•"/>
            </a:pPr>
            <a:endParaRPr lang="en-US" b="0" dirty="0"/>
          </a:p>
        </p:txBody>
      </p:sp>
      <p:sp>
        <p:nvSpPr>
          <p:cNvPr id="4" name="Slide Number Placeholder 3"/>
          <p:cNvSpPr>
            <a:spLocks noGrp="1"/>
          </p:cNvSpPr>
          <p:nvPr>
            <p:ph type="sldNum" sz="quarter" idx="12"/>
          </p:nvPr>
        </p:nvSpPr>
        <p:spPr/>
        <p:txBody>
          <a:bodyPr/>
          <a:lstStyle/>
          <a:p>
            <a:fld id="{A85E95EA-764A-438A-AB2D-615555310C78}" type="slidenum">
              <a:rPr lang="en-GB" smtClean="0"/>
              <a:pPr/>
              <a:t>9</a:t>
            </a:fld>
            <a:endParaRPr lang="en-GB" dirty="0"/>
          </a:p>
        </p:txBody>
      </p:sp>
    </p:spTree>
    <p:extLst>
      <p:ext uri="{BB962C8B-B14F-4D97-AF65-F5344CB8AC3E}">
        <p14:creationId xmlns:p14="http://schemas.microsoft.com/office/powerpoint/2010/main" val="2008038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N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17941</TotalTime>
  <Words>1650</Words>
  <Application>Microsoft Office PowerPoint</Application>
  <PresentationFormat>On-screen Show (4:3)</PresentationFormat>
  <Paragraphs>329</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SN Theme</vt:lpstr>
      <vt:lpstr>لينكد انLinkedIn </vt:lpstr>
      <vt:lpstr>ما هو لينكد ان؟ </vt:lpstr>
      <vt:lpstr> لماذا يجب أن يكون لديك حساب على موقع  لينكد ان؟ </vt:lpstr>
      <vt:lpstr>الدخول الى لينكد ان </vt:lpstr>
      <vt:lpstr>الدخول الى لينكد ان </vt:lpstr>
      <vt:lpstr>أنواع الحسابات في لينكد ان </vt:lpstr>
      <vt:lpstr>شريط التنقل العلوي  top navigation bar</vt:lpstr>
      <vt:lpstr>الصفحة الرئيسية Home </vt:lpstr>
      <vt:lpstr>الصفحة الرئيسية Home </vt:lpstr>
      <vt:lpstr>التحديث Update والمقالة Article </vt:lpstr>
      <vt:lpstr>التحديث Update والمقالة Article </vt:lpstr>
      <vt:lpstr>التحديث Update </vt:lpstr>
      <vt:lpstr>البحث Search </vt:lpstr>
      <vt:lpstr>الشبكة My Network </vt:lpstr>
      <vt:lpstr>الشبكة My Network </vt:lpstr>
      <vt:lpstr>الشبكة ودرجات جهة الاتصال الخاصة بك </vt:lpstr>
      <vt:lpstr>الشبكة ودرجات جهة الاتصال الخاصة بك </vt:lpstr>
      <vt:lpstr>الشبكة My Network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المصادقة على مهارات الاخرين Endorse skills</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الملف الشخصي  Profile </vt:lpstr>
      <vt:lpstr>الوظائف Jobs </vt:lpstr>
      <vt:lpstr>الوظائف Jobs </vt:lpstr>
      <vt:lpstr>الرسائل Messages </vt:lpstr>
      <vt:lpstr>الإشعارات Notifications </vt:lpstr>
      <vt:lpstr>صفحة الإعدادات والخصوصية </vt:lpstr>
      <vt:lpstr>صفحة الإعدادات والخصوصية </vt:lpstr>
      <vt:lpstr>صفحة الإعدادات والخصوصية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skills 0731101 (1)</dc:title>
  <dc:creator>ola</dc:creator>
  <cp:lastModifiedBy>Raneem Qaddoura</cp:lastModifiedBy>
  <cp:revision>1028</cp:revision>
  <dcterms:created xsi:type="dcterms:W3CDTF">2015-02-28T12:48:04Z</dcterms:created>
  <dcterms:modified xsi:type="dcterms:W3CDTF">2017-12-05T09:56:16Z</dcterms:modified>
</cp:coreProperties>
</file>